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30"/>
  </p:notesMasterIdLst>
  <p:sldIdLst>
    <p:sldId id="258" r:id="rId2"/>
    <p:sldId id="270" r:id="rId3"/>
    <p:sldId id="259" r:id="rId4"/>
    <p:sldId id="266" r:id="rId5"/>
    <p:sldId id="268" r:id="rId6"/>
    <p:sldId id="269" r:id="rId7"/>
    <p:sldId id="275" r:id="rId8"/>
    <p:sldId id="272" r:id="rId9"/>
    <p:sldId id="261" r:id="rId10"/>
    <p:sldId id="276" r:id="rId11"/>
    <p:sldId id="271" r:id="rId12"/>
    <p:sldId id="291" r:id="rId13"/>
    <p:sldId id="262" r:id="rId14"/>
    <p:sldId id="288" r:id="rId15"/>
    <p:sldId id="289" r:id="rId16"/>
    <p:sldId id="277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  <p:sldId id="265" r:id="rId27"/>
    <p:sldId id="281" r:id="rId28"/>
    <p:sldId id="29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9C14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2" autoAdjust="0"/>
  </p:normalViewPr>
  <p:slideViewPr>
    <p:cSldViewPr snapToGrid="0">
      <p:cViewPr varScale="1">
        <p:scale>
          <a:sx n="67" d="100"/>
          <a:sy n="67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9;&#1077;&#1084;&#1080;&#1085;&#1072;&#1088;%204%20&#1085;&#1086;&#1103;&#1073;&#1088;&#1100;\&#1052;&#1054;%20&#1088;&#1091;&#1089;&#1089;&#1082;&#1086;&#1075;&#1086;%20&#1103;&#1079;&#1099;&#1082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>
                <a:solidFill>
                  <a:srgbClr val="FF0000"/>
                </a:solidFill>
              </a:rPr>
              <a:t>1-11- </a:t>
            </a:r>
            <a:r>
              <a:rPr lang="ru-RU" sz="1200" dirty="0" err="1" smtClean="0">
                <a:solidFill>
                  <a:srgbClr val="FF0000"/>
                </a:solidFill>
              </a:rPr>
              <a:t>класстардын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baseline="0" dirty="0" smtClean="0">
                <a:solidFill>
                  <a:srgbClr val="FF0000"/>
                </a:solidFill>
              </a:rPr>
              <a:t> </a:t>
            </a:r>
            <a:r>
              <a:rPr lang="ru-RU" sz="1200" baseline="0" dirty="0" err="1" smtClean="0">
                <a:solidFill>
                  <a:srgbClr val="FF0000"/>
                </a:solidFill>
              </a:rPr>
              <a:t>аралыкта</a:t>
            </a:r>
            <a:r>
              <a:rPr lang="ru-RU" sz="1200" baseline="0" dirty="0" smtClean="0">
                <a:solidFill>
                  <a:srgbClr val="FF0000"/>
                </a:solidFill>
              </a:rPr>
              <a:t> </a:t>
            </a:r>
            <a:r>
              <a:rPr lang="ru-RU" sz="1200" baseline="0" dirty="0" err="1" smtClean="0">
                <a:solidFill>
                  <a:srgbClr val="FF0000"/>
                </a:solidFill>
              </a:rPr>
              <a:t>окутуудагы</a:t>
            </a:r>
            <a:r>
              <a:rPr lang="ru-RU" sz="1200" baseline="0" dirty="0" smtClean="0">
                <a:solidFill>
                  <a:srgbClr val="FF0000"/>
                </a:solidFill>
              </a:rPr>
              <a:t>   </a:t>
            </a:r>
            <a:r>
              <a:rPr lang="ru-RU" sz="1200" baseline="0" dirty="0" err="1" smtClean="0">
                <a:solidFill>
                  <a:srgbClr val="FF0000"/>
                </a:solidFill>
              </a:rPr>
              <a:t>платформалар</a:t>
            </a:r>
            <a:r>
              <a:rPr lang="ru-RU" sz="1200" baseline="0" dirty="0" smtClean="0">
                <a:solidFill>
                  <a:srgbClr val="FF0000"/>
                </a:solidFill>
              </a:rPr>
              <a:t> </a:t>
            </a:r>
            <a:r>
              <a:rPr lang="ru-RU" sz="1200" baseline="0" dirty="0" err="1" smtClean="0">
                <a:solidFill>
                  <a:srgbClr val="FF0000"/>
                </a:solidFill>
              </a:rPr>
              <a:t>менен</a:t>
            </a:r>
            <a:r>
              <a:rPr lang="ru-RU" sz="1200" baseline="0" dirty="0" smtClean="0">
                <a:solidFill>
                  <a:srgbClr val="FF0000"/>
                </a:solidFill>
              </a:rPr>
              <a:t> </a:t>
            </a:r>
            <a:r>
              <a:rPr lang="ru-RU" sz="1200" baseline="0" dirty="0" err="1" smtClean="0">
                <a:solidFill>
                  <a:srgbClr val="FF0000"/>
                </a:solidFill>
              </a:rPr>
              <a:t>иштеген</a:t>
            </a:r>
            <a:r>
              <a:rPr lang="ru-RU" sz="1200" baseline="0" dirty="0" smtClean="0">
                <a:solidFill>
                  <a:srgbClr val="FF0000"/>
                </a:solidFill>
              </a:rPr>
              <a:t> мониторинги </a:t>
            </a:r>
            <a:endParaRPr lang="ru-RU" sz="120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346085679118191"/>
          <c:y val="0.13483984716994074"/>
          <c:w val="0.87653914320881809"/>
          <c:h val="0.612481144895785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WHATSApp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1-класс</c:v>
                </c:pt>
                <c:pt idx="1">
                  <c:v>2-класс </c:v>
                </c:pt>
                <c:pt idx="2">
                  <c:v>3-класс</c:v>
                </c:pt>
                <c:pt idx="3">
                  <c:v>4-класс</c:v>
                </c:pt>
                <c:pt idx="4">
                  <c:v>5-класс</c:v>
                </c:pt>
                <c:pt idx="5">
                  <c:v>6-класс</c:v>
                </c:pt>
                <c:pt idx="6">
                  <c:v>7-класс</c:v>
                </c:pt>
                <c:pt idx="7">
                  <c:v>8-класс</c:v>
                </c:pt>
                <c:pt idx="8">
                  <c:v>9-класс </c:v>
                </c:pt>
                <c:pt idx="9">
                  <c:v>10-класс</c:v>
                </c:pt>
                <c:pt idx="10">
                  <c:v>11-класс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5-4B98-974A-519C2A7973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telegram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1-класс</c:v>
                </c:pt>
                <c:pt idx="1">
                  <c:v>2-класс </c:v>
                </c:pt>
                <c:pt idx="2">
                  <c:v>3-класс</c:v>
                </c:pt>
                <c:pt idx="3">
                  <c:v>4-класс</c:v>
                </c:pt>
                <c:pt idx="4">
                  <c:v>5-класс</c:v>
                </c:pt>
                <c:pt idx="5">
                  <c:v>6-класс</c:v>
                </c:pt>
                <c:pt idx="6">
                  <c:v>7-класс</c:v>
                </c:pt>
                <c:pt idx="7">
                  <c:v>8-класс</c:v>
                </c:pt>
                <c:pt idx="8">
                  <c:v>9-класс </c:v>
                </c:pt>
                <c:pt idx="9">
                  <c:v>10-класс</c:v>
                </c:pt>
                <c:pt idx="10">
                  <c:v>11-класс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3">
                  <c:v>40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75-4B98-974A-519C2A79736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classroom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1-класс</c:v>
                </c:pt>
                <c:pt idx="1">
                  <c:v>2-класс </c:v>
                </c:pt>
                <c:pt idx="2">
                  <c:v>3-класс</c:v>
                </c:pt>
                <c:pt idx="3">
                  <c:v>4-класс</c:v>
                </c:pt>
                <c:pt idx="4">
                  <c:v>5-класс</c:v>
                </c:pt>
                <c:pt idx="5">
                  <c:v>6-класс</c:v>
                </c:pt>
                <c:pt idx="6">
                  <c:v>7-класс</c:v>
                </c:pt>
                <c:pt idx="7">
                  <c:v>8-класс</c:v>
                </c:pt>
                <c:pt idx="8">
                  <c:v>9-класс </c:v>
                </c:pt>
                <c:pt idx="9">
                  <c:v>10-класс</c:v>
                </c:pt>
                <c:pt idx="10">
                  <c:v>11-класс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4">
                  <c:v>20</c:v>
                </c:pt>
                <c:pt idx="5">
                  <c:v>30</c:v>
                </c:pt>
                <c:pt idx="6">
                  <c:v>30</c:v>
                </c:pt>
                <c:pt idx="7">
                  <c:v>40</c:v>
                </c:pt>
                <c:pt idx="8">
                  <c:v>60</c:v>
                </c:pt>
                <c:pt idx="9">
                  <c:v>60</c:v>
                </c:pt>
                <c:pt idx="1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75-4B98-974A-519C2A79736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meet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1-класс</c:v>
                </c:pt>
                <c:pt idx="1">
                  <c:v>2-класс </c:v>
                </c:pt>
                <c:pt idx="2">
                  <c:v>3-класс</c:v>
                </c:pt>
                <c:pt idx="3">
                  <c:v>4-класс</c:v>
                </c:pt>
                <c:pt idx="4">
                  <c:v>5-класс</c:v>
                </c:pt>
                <c:pt idx="5">
                  <c:v>6-класс</c:v>
                </c:pt>
                <c:pt idx="6">
                  <c:v>7-класс</c:v>
                </c:pt>
                <c:pt idx="7">
                  <c:v>8-класс</c:v>
                </c:pt>
                <c:pt idx="8">
                  <c:v>9-класс </c:v>
                </c:pt>
                <c:pt idx="9">
                  <c:v>10-класс</c:v>
                </c:pt>
                <c:pt idx="10">
                  <c:v>11-класс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20</c:v>
                </c:pt>
                <c:pt idx="1">
                  <c:v>20</c:v>
                </c:pt>
                <c:pt idx="2">
                  <c:v>40</c:v>
                </c:pt>
                <c:pt idx="3">
                  <c:v>40</c:v>
                </c:pt>
                <c:pt idx="4">
                  <c:v>30</c:v>
                </c:pt>
                <c:pt idx="5">
                  <c:v>30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70</c:v>
                </c:pt>
                <c:pt idx="1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75-4B98-974A-519C2A79736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zoom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1-класс</c:v>
                </c:pt>
                <c:pt idx="1">
                  <c:v>2-класс </c:v>
                </c:pt>
                <c:pt idx="2">
                  <c:v>3-класс</c:v>
                </c:pt>
                <c:pt idx="3">
                  <c:v>4-класс</c:v>
                </c:pt>
                <c:pt idx="4">
                  <c:v>5-класс</c:v>
                </c:pt>
                <c:pt idx="5">
                  <c:v>6-класс</c:v>
                </c:pt>
                <c:pt idx="6">
                  <c:v>7-класс</c:v>
                </c:pt>
                <c:pt idx="7">
                  <c:v>8-класс</c:v>
                </c:pt>
                <c:pt idx="8">
                  <c:v>9-класс </c:v>
                </c:pt>
                <c:pt idx="9">
                  <c:v>10-класс</c:v>
                </c:pt>
                <c:pt idx="10">
                  <c:v>11-класс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  <c:pt idx="1">
                  <c:v>20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75-4B98-974A-519C2A7973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axId val="290160688"/>
        <c:axId val="332024288"/>
      </c:barChart>
      <c:catAx>
        <c:axId val="290160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024288"/>
        <c:crosses val="autoZero"/>
        <c:auto val="1"/>
        <c:lblAlgn val="ctr"/>
        <c:lblOffset val="100"/>
        <c:noMultiLvlLbl val="0"/>
      </c:catAx>
      <c:valAx>
        <c:axId val="332024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01606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/>
              <a:t>9- </a:t>
            </a:r>
            <a:r>
              <a:rPr lang="ru-RU" dirty="0" err="1"/>
              <a:t>класстардын</a:t>
            </a:r>
            <a:r>
              <a:rPr lang="ru-RU" dirty="0"/>
              <a:t> математика </a:t>
            </a:r>
            <a:r>
              <a:rPr lang="ru-RU" dirty="0" err="1"/>
              <a:t>боюнча</a:t>
            </a:r>
            <a:r>
              <a:rPr lang="ru-RU" dirty="0"/>
              <a:t>  </a:t>
            </a:r>
            <a:r>
              <a:rPr lang="ru-RU" dirty="0" err="1" smtClean="0"/>
              <a:t>текшер</a:t>
            </a:r>
            <a:r>
              <a:rPr lang="ru-RU" dirty="0" err="1" smtClean="0">
                <a:latin typeface="Calibri Light" panose="020F0302020204030204" pitchFamily="34" charset="0"/>
              </a:rPr>
              <a:t>үү</a:t>
            </a:r>
            <a:r>
              <a:rPr lang="ru-RU" dirty="0" smtClean="0"/>
              <a:t> </a:t>
            </a:r>
            <a:r>
              <a:rPr lang="ru-RU" dirty="0" err="1"/>
              <a:t>иштеринин</a:t>
            </a:r>
            <a:r>
              <a:rPr lang="ru-RU" dirty="0"/>
              <a:t> </a:t>
            </a:r>
            <a:r>
              <a:rPr lang="ru-RU" dirty="0" err="1"/>
              <a:t>анализи</a:t>
            </a:r>
            <a:r>
              <a:rPr lang="ru-RU" dirty="0"/>
              <a:t>  </a:t>
            </a:r>
            <a:endParaRPr lang="en-US" dirty="0"/>
          </a:p>
        </c:rich>
      </c:tx>
      <c:layout>
        <c:manualLayout>
          <c:xMode val="edge"/>
          <c:yMode val="edge"/>
          <c:x val="0.16041532042537235"/>
          <c:y val="3.4632039878657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[Книга1]Лист1!$C$3</c:f>
              <c:strCache>
                <c:ptCount val="1"/>
                <c:pt idx="0">
                  <c:v>ст. билим сапаты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76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38100" dir="4800000" sx="96000" sy="96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3240000"/>
              </a:lightRig>
            </a:scene3d>
            <a:sp3d>
              <a:bevelT w="28575" h="28575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[Книга1]Лист1!$B$4:$B$8</c:f>
              <c:strCache>
                <c:ptCount val="5"/>
                <c:pt idx="0">
                  <c:v>9А</c:v>
                </c:pt>
                <c:pt idx="1">
                  <c:v>9Б</c:v>
                </c:pt>
                <c:pt idx="2">
                  <c:v>9В</c:v>
                </c:pt>
                <c:pt idx="3">
                  <c:v>9Г</c:v>
                </c:pt>
                <c:pt idx="4">
                  <c:v>9Д</c:v>
                </c:pt>
              </c:strCache>
            </c:strRef>
          </c:cat>
          <c:val>
            <c:numRef>
              <c:f>[Книга1]Лист1!$C$4:$C$8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26</c:v>
                </c:pt>
                <c:pt idx="3">
                  <c:v>37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7-40EE-A857-1C4D3DE36FC4}"/>
            </c:ext>
          </c:extLst>
        </c:ser>
        <c:ser>
          <c:idx val="1"/>
          <c:order val="1"/>
          <c:tx>
            <c:strRef>
              <c:f>[Книга1]Лист1!$D$3</c:f>
              <c:strCache>
                <c:ptCount val="1"/>
                <c:pt idx="0">
                  <c:v>ст. өзд.</c:v>
                </c:pt>
              </c:strCache>
            </c:strRef>
          </c:tx>
          <c:spPr>
            <a:gradFill rotWithShape="1">
              <a:gsLst>
                <a:gs pos="0">
                  <a:schemeClr val="accent2"/>
                </a:gs>
                <a:gs pos="100000">
                  <a:schemeClr val="accent2">
                    <a:shade val="76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38100" dir="4800000" sx="96000" sy="96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3240000"/>
              </a:lightRig>
            </a:scene3d>
            <a:sp3d>
              <a:bevelT w="28575" h="28575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[Книга1]Лист1!$B$4:$B$8</c:f>
              <c:strCache>
                <c:ptCount val="5"/>
                <c:pt idx="0">
                  <c:v>9А</c:v>
                </c:pt>
                <c:pt idx="1">
                  <c:v>9Б</c:v>
                </c:pt>
                <c:pt idx="2">
                  <c:v>9В</c:v>
                </c:pt>
                <c:pt idx="3">
                  <c:v>9Г</c:v>
                </c:pt>
                <c:pt idx="4">
                  <c:v>9Д</c:v>
                </c:pt>
              </c:strCache>
            </c:strRef>
          </c:cat>
          <c:val>
            <c:numRef>
              <c:f>[Книга1]Лист1!$D$4:$D$8</c:f>
              <c:numCache>
                <c:formatCode>General</c:formatCode>
                <c:ptCount val="5"/>
                <c:pt idx="0">
                  <c:v>97</c:v>
                </c:pt>
                <c:pt idx="1">
                  <c:v>94</c:v>
                </c:pt>
                <c:pt idx="2">
                  <c:v>90</c:v>
                </c:pt>
                <c:pt idx="3">
                  <c:v>95</c:v>
                </c:pt>
                <c:pt idx="4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7-40EE-A857-1C4D3DE36FC4}"/>
            </c:ext>
          </c:extLst>
        </c:ser>
        <c:ser>
          <c:idx val="2"/>
          <c:order val="2"/>
          <c:tx>
            <c:strRef>
              <c:f>[Книга1]Лист1!$E$3</c:f>
              <c:strCache>
                <c:ptCount val="1"/>
                <c:pt idx="0">
                  <c:v>чейр.  б/с</c:v>
                </c:pt>
              </c:strCache>
            </c:strRef>
          </c:tx>
          <c:spPr>
            <a:gradFill rotWithShape="1">
              <a:gsLst>
                <a:gs pos="0">
                  <a:schemeClr val="accent3"/>
                </a:gs>
                <a:gs pos="100000">
                  <a:schemeClr val="accent3">
                    <a:shade val="76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38100" dir="4800000" sx="96000" sy="96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3240000"/>
              </a:lightRig>
            </a:scene3d>
            <a:sp3d>
              <a:bevelT w="28575" h="28575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[Книга1]Лист1!$B$4:$B$8</c:f>
              <c:strCache>
                <c:ptCount val="5"/>
                <c:pt idx="0">
                  <c:v>9А</c:v>
                </c:pt>
                <c:pt idx="1">
                  <c:v>9Б</c:v>
                </c:pt>
                <c:pt idx="2">
                  <c:v>9В</c:v>
                </c:pt>
                <c:pt idx="3">
                  <c:v>9Г</c:v>
                </c:pt>
                <c:pt idx="4">
                  <c:v>9Д</c:v>
                </c:pt>
              </c:strCache>
            </c:strRef>
          </c:cat>
          <c:val>
            <c:numRef>
              <c:f>[Книга1]Лист1!$E$4:$E$8</c:f>
              <c:numCache>
                <c:formatCode>General</c:formatCode>
                <c:ptCount val="5"/>
                <c:pt idx="0">
                  <c:v>31</c:v>
                </c:pt>
                <c:pt idx="1">
                  <c:v>35</c:v>
                </c:pt>
                <c:pt idx="2">
                  <c:v>31</c:v>
                </c:pt>
                <c:pt idx="3">
                  <c:v>31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7-40EE-A857-1C4D3DE36FC4}"/>
            </c:ext>
          </c:extLst>
        </c:ser>
        <c:ser>
          <c:idx val="3"/>
          <c:order val="3"/>
          <c:tx>
            <c:strRef>
              <c:f>[Книга1]Лист1!$F$3</c:f>
              <c:strCache>
                <c:ptCount val="1"/>
                <c:pt idx="0">
                  <c:v>чей  өзд.</c:v>
                </c:pt>
              </c:strCache>
            </c:strRef>
          </c:tx>
          <c:spPr>
            <a:gradFill rotWithShape="1">
              <a:gsLst>
                <a:gs pos="0">
                  <a:schemeClr val="accent4"/>
                </a:gs>
                <a:gs pos="100000">
                  <a:schemeClr val="accent4">
                    <a:shade val="76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38100" dir="4800000" sx="96000" sy="96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3240000"/>
              </a:lightRig>
            </a:scene3d>
            <a:sp3d>
              <a:bevelT w="28575" h="28575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[Книга1]Лист1!$B$4:$B$8</c:f>
              <c:strCache>
                <c:ptCount val="5"/>
                <c:pt idx="0">
                  <c:v>9А</c:v>
                </c:pt>
                <c:pt idx="1">
                  <c:v>9Б</c:v>
                </c:pt>
                <c:pt idx="2">
                  <c:v>9В</c:v>
                </c:pt>
                <c:pt idx="3">
                  <c:v>9Г</c:v>
                </c:pt>
                <c:pt idx="4">
                  <c:v>9Д</c:v>
                </c:pt>
              </c:strCache>
            </c:strRef>
          </c:cat>
          <c:val>
            <c:numRef>
              <c:f>[Книга1]Лист1!$F$4:$F$8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95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B7-40EE-A857-1C4D3DE36F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44523304"/>
        <c:axId val="344516416"/>
      </c:barChart>
      <c:catAx>
        <c:axId val="34452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516416"/>
        <c:crosses val="autoZero"/>
        <c:auto val="1"/>
        <c:lblAlgn val="ctr"/>
        <c:lblOffset val="100"/>
        <c:noMultiLvlLbl val="0"/>
      </c:catAx>
      <c:valAx>
        <c:axId val="34451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523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Лист1!$C$3:$C$21</c:f>
              <c:strCache>
                <c:ptCount val="19"/>
                <c:pt idx="0">
                  <c:v>классы</c:v>
                </c:pt>
                <c:pt idx="1">
                  <c:v>КЗУ</c:v>
                </c:pt>
                <c:pt idx="2">
                  <c:v>40</c:v>
                </c:pt>
                <c:pt idx="3">
                  <c:v>44</c:v>
                </c:pt>
                <c:pt idx="4">
                  <c:v>45</c:v>
                </c:pt>
                <c:pt idx="5">
                  <c:v>40</c:v>
                </c:pt>
                <c:pt idx="6">
                  <c:v>43</c:v>
                </c:pt>
                <c:pt idx="7">
                  <c:v>41</c:v>
                </c:pt>
                <c:pt idx="8">
                  <c:v>42</c:v>
                </c:pt>
                <c:pt idx="9">
                  <c:v>45</c:v>
                </c:pt>
                <c:pt idx="10">
                  <c:v>40</c:v>
                </c:pt>
                <c:pt idx="16">
                  <c:v>контрольный диктант по русскому языку </c:v>
                </c:pt>
                <c:pt idx="17">
                  <c:v>классы</c:v>
                </c:pt>
                <c:pt idx="18">
                  <c:v>КЗУ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76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38100" dir="4800000" sx="96000" sy="96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3240000"/>
              </a:lightRig>
            </a:scene3d>
            <a:sp3d>
              <a:bevelT w="28575" h="28575"/>
            </a:sp3d>
          </c:spPr>
          <c:invertIfNegative val="0"/>
          <c:cat>
            <c:strRef>
              <c:f>Лист1!$B$22:$B$30</c:f>
              <c:strCache>
                <c:ptCount val="9"/>
                <c:pt idx="0">
                  <c:v>3 классы</c:v>
                </c:pt>
                <c:pt idx="1">
                  <c:v>4 классы</c:v>
                </c:pt>
                <c:pt idx="2">
                  <c:v>5классы</c:v>
                </c:pt>
                <c:pt idx="3">
                  <c:v>6классы</c:v>
                </c:pt>
                <c:pt idx="4">
                  <c:v>7классы</c:v>
                </c:pt>
                <c:pt idx="5">
                  <c:v>8классы</c:v>
                </c:pt>
                <c:pt idx="6">
                  <c:v>9классы</c:v>
                </c:pt>
                <c:pt idx="7">
                  <c:v>10классы</c:v>
                </c:pt>
                <c:pt idx="8">
                  <c:v>11классы</c:v>
                </c:pt>
              </c:strCache>
            </c:strRef>
          </c:cat>
          <c:val>
            <c:numRef>
              <c:f>Лист1!$C$22:$C$30</c:f>
              <c:numCache>
                <c:formatCode>General</c:formatCode>
                <c:ptCount val="9"/>
                <c:pt idx="0">
                  <c:v>38</c:v>
                </c:pt>
                <c:pt idx="1">
                  <c:v>42</c:v>
                </c:pt>
                <c:pt idx="2">
                  <c:v>41</c:v>
                </c:pt>
                <c:pt idx="3">
                  <c:v>36</c:v>
                </c:pt>
                <c:pt idx="4">
                  <c:v>41</c:v>
                </c:pt>
                <c:pt idx="5">
                  <c:v>38</c:v>
                </c:pt>
                <c:pt idx="6">
                  <c:v>38</c:v>
                </c:pt>
                <c:pt idx="7">
                  <c:v>42</c:v>
                </c:pt>
                <c:pt idx="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3-43F9-B2D1-1183AC6C97CA}"/>
            </c:ext>
          </c:extLst>
        </c:ser>
        <c:ser>
          <c:idx val="1"/>
          <c:order val="1"/>
          <c:tx>
            <c:strRef>
              <c:f>Лист1!$D$3:$D$21</c:f>
              <c:strCache>
                <c:ptCount val="19"/>
                <c:pt idx="0">
                  <c:v>классы</c:v>
                </c:pt>
                <c:pt idx="1">
                  <c:v>Успев</c:v>
                </c:pt>
                <c:pt idx="2">
                  <c:v>99</c:v>
                </c:pt>
                <c:pt idx="3">
                  <c:v>99</c:v>
                </c:pt>
                <c:pt idx="4">
                  <c:v>99</c:v>
                </c:pt>
                <c:pt idx="5">
                  <c:v>100</c:v>
                </c:pt>
                <c:pt idx="6">
                  <c:v>100</c:v>
                </c:pt>
                <c:pt idx="7">
                  <c:v>10049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6">
                  <c:v>контрольный диктант по русскому языку </c:v>
                </c:pt>
                <c:pt idx="17">
                  <c:v>классы</c:v>
                </c:pt>
                <c:pt idx="18">
                  <c:v>Успев</c:v>
                </c:pt>
              </c:strCache>
            </c:strRef>
          </c:tx>
          <c:spPr>
            <a:gradFill rotWithShape="1">
              <a:gsLst>
                <a:gs pos="0">
                  <a:schemeClr val="accent2"/>
                </a:gs>
                <a:gs pos="100000">
                  <a:schemeClr val="accent2">
                    <a:shade val="76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38100" dir="4800000" sx="96000" sy="96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3240000"/>
              </a:lightRig>
            </a:scene3d>
            <a:sp3d>
              <a:bevelT w="28575" h="28575"/>
            </a:sp3d>
          </c:spPr>
          <c:invertIfNegative val="0"/>
          <c:cat>
            <c:strRef>
              <c:f>Лист1!$B$22:$B$30</c:f>
              <c:strCache>
                <c:ptCount val="9"/>
                <c:pt idx="0">
                  <c:v>3 классы</c:v>
                </c:pt>
                <c:pt idx="1">
                  <c:v>4 классы</c:v>
                </c:pt>
                <c:pt idx="2">
                  <c:v>5классы</c:v>
                </c:pt>
                <c:pt idx="3">
                  <c:v>6классы</c:v>
                </c:pt>
                <c:pt idx="4">
                  <c:v>7классы</c:v>
                </c:pt>
                <c:pt idx="5">
                  <c:v>8классы</c:v>
                </c:pt>
                <c:pt idx="6">
                  <c:v>9классы</c:v>
                </c:pt>
                <c:pt idx="7">
                  <c:v>10классы</c:v>
                </c:pt>
                <c:pt idx="8">
                  <c:v>11классы</c:v>
                </c:pt>
              </c:strCache>
            </c:strRef>
          </c:cat>
          <c:val>
            <c:numRef>
              <c:f>Лист1!$D$22:$D$30</c:f>
              <c:numCache>
                <c:formatCode>General</c:formatCode>
                <c:ptCount val="9"/>
                <c:pt idx="0">
                  <c:v>99</c:v>
                </c:pt>
                <c:pt idx="1">
                  <c:v>99</c:v>
                </c:pt>
                <c:pt idx="2">
                  <c:v>99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C3-43F9-B2D1-1183AC6C97CA}"/>
            </c:ext>
          </c:extLst>
        </c:ser>
        <c:ser>
          <c:idx val="2"/>
          <c:order val="2"/>
          <c:tx>
            <c:strRef>
              <c:f>Лист1!$E$3:$E$21</c:f>
              <c:strCache>
                <c:ptCount val="19"/>
                <c:pt idx="0">
                  <c:v>классы</c:v>
                </c:pt>
                <c:pt idx="1">
                  <c:v>СОУ</c:v>
                </c:pt>
                <c:pt idx="2">
                  <c:v>51</c:v>
                </c:pt>
                <c:pt idx="3">
                  <c:v>54</c:v>
                </c:pt>
                <c:pt idx="4">
                  <c:v>55</c:v>
                </c:pt>
                <c:pt idx="5">
                  <c:v>52</c:v>
                </c:pt>
                <c:pt idx="6">
                  <c:v>53</c:v>
                </c:pt>
                <c:pt idx="7">
                  <c:v>45</c:v>
                </c:pt>
                <c:pt idx="8">
                  <c:v>50</c:v>
                </c:pt>
                <c:pt idx="9">
                  <c:v>52</c:v>
                </c:pt>
                <c:pt idx="10">
                  <c:v>50</c:v>
                </c:pt>
                <c:pt idx="16">
                  <c:v>контрольный диктант по русскому языку </c:v>
                </c:pt>
                <c:pt idx="17">
                  <c:v>классы</c:v>
                </c:pt>
                <c:pt idx="18">
                  <c:v>СОУ</c:v>
                </c:pt>
              </c:strCache>
            </c:strRef>
          </c:tx>
          <c:spPr>
            <a:gradFill rotWithShape="1">
              <a:gsLst>
                <a:gs pos="0">
                  <a:schemeClr val="accent3"/>
                </a:gs>
                <a:gs pos="100000">
                  <a:schemeClr val="accent3">
                    <a:shade val="76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38100" dir="4800000" sx="96000" sy="96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3240000"/>
              </a:lightRig>
            </a:scene3d>
            <a:sp3d>
              <a:bevelT w="28575" h="28575"/>
            </a:sp3d>
          </c:spPr>
          <c:invertIfNegative val="0"/>
          <c:cat>
            <c:strRef>
              <c:f>Лист1!$B$22:$B$30</c:f>
              <c:strCache>
                <c:ptCount val="9"/>
                <c:pt idx="0">
                  <c:v>3 классы</c:v>
                </c:pt>
                <c:pt idx="1">
                  <c:v>4 классы</c:v>
                </c:pt>
                <c:pt idx="2">
                  <c:v>5классы</c:v>
                </c:pt>
                <c:pt idx="3">
                  <c:v>6классы</c:v>
                </c:pt>
                <c:pt idx="4">
                  <c:v>7классы</c:v>
                </c:pt>
                <c:pt idx="5">
                  <c:v>8классы</c:v>
                </c:pt>
                <c:pt idx="6">
                  <c:v>9классы</c:v>
                </c:pt>
                <c:pt idx="7">
                  <c:v>10классы</c:v>
                </c:pt>
                <c:pt idx="8">
                  <c:v>11классы</c:v>
                </c:pt>
              </c:strCache>
            </c:strRef>
          </c:cat>
          <c:val>
            <c:numRef>
              <c:f>Лист1!$E$22:$E$30</c:f>
              <c:numCache>
                <c:formatCode>General</c:formatCode>
                <c:ptCount val="9"/>
                <c:pt idx="0">
                  <c:v>50</c:v>
                </c:pt>
                <c:pt idx="1">
                  <c:v>52</c:v>
                </c:pt>
                <c:pt idx="2">
                  <c:v>52</c:v>
                </c:pt>
                <c:pt idx="3">
                  <c:v>50</c:v>
                </c:pt>
                <c:pt idx="4">
                  <c:v>51</c:v>
                </c:pt>
                <c:pt idx="5">
                  <c:v>39</c:v>
                </c:pt>
                <c:pt idx="6">
                  <c:v>49</c:v>
                </c:pt>
                <c:pt idx="7">
                  <c:v>51</c:v>
                </c:pt>
                <c:pt idx="8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C3-43F9-B2D1-1183AC6C9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76489832"/>
        <c:axId val="276478352"/>
      </c:barChart>
      <c:catAx>
        <c:axId val="27648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478352"/>
        <c:crosses val="autoZero"/>
        <c:auto val="1"/>
        <c:lblAlgn val="ctr"/>
        <c:lblOffset val="100"/>
        <c:noMultiLvlLbl val="0"/>
      </c:catAx>
      <c:valAx>
        <c:axId val="27647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489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баштапкы т.иш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7а</c:v>
                </c:pt>
                <c:pt idx="1">
                  <c:v>7б</c:v>
                </c:pt>
                <c:pt idx="2">
                  <c:v>7г</c:v>
                </c:pt>
                <c:pt idx="3">
                  <c:v>7д</c:v>
                </c:pt>
                <c:pt idx="4">
                  <c:v>7ж</c:v>
                </c:pt>
                <c:pt idx="5">
                  <c:v>Жалпы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</c:v>
                </c:pt>
                <c:pt idx="1">
                  <c:v>42</c:v>
                </c:pt>
                <c:pt idx="2">
                  <c:v>41</c:v>
                </c:pt>
                <c:pt idx="3">
                  <c:v>40</c:v>
                </c:pt>
                <c:pt idx="4">
                  <c:v>45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D-4CD8-9FCA-284AA2F963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1- чей б.с.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7а</c:v>
                </c:pt>
                <c:pt idx="1">
                  <c:v>7б</c:v>
                </c:pt>
                <c:pt idx="2">
                  <c:v>7г</c:v>
                </c:pt>
                <c:pt idx="3">
                  <c:v>7д</c:v>
                </c:pt>
                <c:pt idx="4">
                  <c:v>7ж</c:v>
                </c:pt>
                <c:pt idx="5">
                  <c:v>Жалпы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53</c:v>
                </c:pt>
                <c:pt idx="1">
                  <c:v>50</c:v>
                </c:pt>
                <c:pt idx="2">
                  <c:v>45</c:v>
                </c:pt>
                <c:pt idx="3">
                  <c:v>43</c:v>
                </c:pt>
                <c:pt idx="4">
                  <c:v>54</c:v>
                </c:pt>
                <c:pt idx="5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0D-4CD8-9FCA-284AA2F963F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7а</c:v>
                </c:pt>
                <c:pt idx="1">
                  <c:v>7б</c:v>
                </c:pt>
                <c:pt idx="2">
                  <c:v>7г</c:v>
                </c:pt>
                <c:pt idx="3">
                  <c:v>7д</c:v>
                </c:pt>
                <c:pt idx="4">
                  <c:v>7ж</c:v>
                </c:pt>
                <c:pt idx="5">
                  <c:v>Жалпы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52</c:v>
                </c:pt>
                <c:pt idx="1">
                  <c:v>52</c:v>
                </c:pt>
                <c:pt idx="2">
                  <c:v>54</c:v>
                </c:pt>
                <c:pt idx="3">
                  <c:v>53</c:v>
                </c:pt>
                <c:pt idx="4">
                  <c:v>55</c:v>
                </c:pt>
                <c:pt idx="5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0D-4CD8-9FCA-284AA2F96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334976"/>
        <c:axId val="204336512"/>
      </c:barChart>
      <c:catAx>
        <c:axId val="204334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4336512"/>
        <c:crosses val="autoZero"/>
        <c:auto val="1"/>
        <c:lblAlgn val="ctr"/>
        <c:lblOffset val="100"/>
        <c:noMultiLvlLbl val="0"/>
      </c:catAx>
      <c:valAx>
        <c:axId val="204336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43349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Лист1!$A$25:$A$31</c:f>
              <c:strCache>
                <c:ptCount val="7"/>
                <c:pt idx="0">
                  <c:v>класс</c:v>
                </c:pt>
                <c:pt idx="1">
                  <c:v>9а</c:v>
                </c:pt>
                <c:pt idx="2">
                  <c:v>9б</c:v>
                </c:pt>
                <c:pt idx="3">
                  <c:v>9в</c:v>
                </c:pt>
                <c:pt idx="4">
                  <c:v>9г</c:v>
                </c:pt>
                <c:pt idx="5">
                  <c:v>9д</c:v>
                </c:pt>
                <c:pt idx="6">
                  <c:v>жалпы</c:v>
                </c:pt>
              </c:strCache>
            </c:strRef>
          </c:cat>
          <c:val>
            <c:numRef>
              <c:f>Лист1!$B$25:$B$31</c:f>
              <c:numCache>
                <c:formatCode>0%</c:formatCode>
                <c:ptCount val="7"/>
                <c:pt idx="0" formatCode="General">
                  <c:v>0</c:v>
                </c:pt>
                <c:pt idx="1">
                  <c:v>0.3</c:v>
                </c:pt>
                <c:pt idx="2">
                  <c:v>0.36</c:v>
                </c:pt>
                <c:pt idx="3">
                  <c:v>0.4</c:v>
                </c:pt>
                <c:pt idx="4">
                  <c:v>0.28999999999999998</c:v>
                </c:pt>
                <c:pt idx="5">
                  <c:v>0.3</c:v>
                </c:pt>
                <c:pt idx="6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C-4136-8565-1750D3159194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Лист1!$A$25:$A$31</c:f>
              <c:strCache>
                <c:ptCount val="7"/>
                <c:pt idx="0">
                  <c:v>класс</c:v>
                </c:pt>
                <c:pt idx="1">
                  <c:v>9а</c:v>
                </c:pt>
                <c:pt idx="2">
                  <c:v>9б</c:v>
                </c:pt>
                <c:pt idx="3">
                  <c:v>9в</c:v>
                </c:pt>
                <c:pt idx="4">
                  <c:v>9г</c:v>
                </c:pt>
                <c:pt idx="5">
                  <c:v>9д</c:v>
                </c:pt>
                <c:pt idx="6">
                  <c:v>жалпы</c:v>
                </c:pt>
              </c:strCache>
            </c:strRef>
          </c:cat>
          <c:val>
            <c:numRef>
              <c:f>Лист1!$C$25:$C$31</c:f>
              <c:numCache>
                <c:formatCode>0%</c:formatCode>
                <c:ptCount val="7"/>
                <c:pt idx="0" formatCode="General">
                  <c:v>0</c:v>
                </c:pt>
                <c:pt idx="1">
                  <c:v>0.31</c:v>
                </c:pt>
                <c:pt idx="2">
                  <c:v>0.38</c:v>
                </c:pt>
                <c:pt idx="3">
                  <c:v>0.38</c:v>
                </c:pt>
                <c:pt idx="4">
                  <c:v>0.31</c:v>
                </c:pt>
                <c:pt idx="5">
                  <c:v>0.32</c:v>
                </c:pt>
                <c:pt idx="6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9C-4136-8565-1750D3159194}"/>
            </c:ext>
          </c:extLst>
        </c:ser>
        <c:ser>
          <c:idx val="2"/>
          <c:order val="2"/>
          <c:invertIfNegative val="0"/>
          <c:cat>
            <c:strRef>
              <c:f>Лист1!$A$25:$A$31</c:f>
              <c:strCache>
                <c:ptCount val="7"/>
                <c:pt idx="0">
                  <c:v>класс</c:v>
                </c:pt>
                <c:pt idx="1">
                  <c:v>9а</c:v>
                </c:pt>
                <c:pt idx="2">
                  <c:v>9б</c:v>
                </c:pt>
                <c:pt idx="3">
                  <c:v>9в</c:v>
                </c:pt>
                <c:pt idx="4">
                  <c:v>9г</c:v>
                </c:pt>
                <c:pt idx="5">
                  <c:v>9д</c:v>
                </c:pt>
                <c:pt idx="6">
                  <c:v>жалпы</c:v>
                </c:pt>
              </c:strCache>
            </c:strRef>
          </c:cat>
          <c:val>
            <c:numRef>
              <c:f>Лист1!$D$25:$D$31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9E9C-4136-8565-1750D3159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40993664"/>
        <c:axId val="140995200"/>
        <c:axId val="0"/>
      </c:bar3DChart>
      <c:catAx>
        <c:axId val="14099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0995200"/>
        <c:crosses val="autoZero"/>
        <c:auto val="1"/>
        <c:lblAlgn val="ctr"/>
        <c:lblOffset val="100"/>
        <c:noMultiLvlLbl val="0"/>
      </c:catAx>
      <c:valAx>
        <c:axId val="140995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993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Текшерүү иши</a:t>
            </a:r>
          </a:p>
        </c:rich>
      </c:tx>
      <c:layout>
        <c:manualLayout>
          <c:xMode val="edge"/>
          <c:yMode val="edge"/>
          <c:x val="0.42142246085470969"/>
          <c:y val="2.52931708438721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Лист1!$A$2:$A$15</c:f>
              <c:strCache>
                <c:ptCount val="14"/>
                <c:pt idx="0">
                  <c:v>3 а класс</c:v>
                </c:pt>
                <c:pt idx="1">
                  <c:v>3 б класс </c:v>
                </c:pt>
                <c:pt idx="2">
                  <c:v>3 в класс</c:v>
                </c:pt>
                <c:pt idx="3">
                  <c:v>3 г класс</c:v>
                </c:pt>
                <c:pt idx="4">
                  <c:v>3 д класс</c:v>
                </c:pt>
                <c:pt idx="5">
                  <c:v>3 е класс </c:v>
                </c:pt>
                <c:pt idx="6">
                  <c:v>3 ж класс</c:v>
                </c:pt>
                <c:pt idx="7">
                  <c:v>3 з класс</c:v>
                </c:pt>
                <c:pt idx="8">
                  <c:v>3 и класс</c:v>
                </c:pt>
                <c:pt idx="9">
                  <c:v>3 к класс</c:v>
                </c:pt>
                <c:pt idx="10">
                  <c:v>3 л класс</c:v>
                </c:pt>
                <c:pt idx="11">
                  <c:v>3 м класс</c:v>
                </c:pt>
                <c:pt idx="12">
                  <c:v>3 н класс</c:v>
                </c:pt>
                <c:pt idx="13">
                  <c:v>3 о класс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39</c:v>
                </c:pt>
                <c:pt idx="1">
                  <c:v>39</c:v>
                </c:pt>
                <c:pt idx="2">
                  <c:v>39</c:v>
                </c:pt>
                <c:pt idx="3">
                  <c:v>50</c:v>
                </c:pt>
                <c:pt idx="4">
                  <c:v>40</c:v>
                </c:pt>
                <c:pt idx="5">
                  <c:v>40</c:v>
                </c:pt>
                <c:pt idx="6">
                  <c:v>38</c:v>
                </c:pt>
                <c:pt idx="7">
                  <c:v>35</c:v>
                </c:pt>
                <c:pt idx="8">
                  <c:v>46</c:v>
                </c:pt>
                <c:pt idx="9">
                  <c:v>53</c:v>
                </c:pt>
                <c:pt idx="10">
                  <c:v>38</c:v>
                </c:pt>
                <c:pt idx="11">
                  <c:v>46</c:v>
                </c:pt>
                <c:pt idx="12">
                  <c:v>45</c:v>
                </c:pt>
                <c:pt idx="1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AC-4650-B77E-383992C89E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%2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Лист1!$A$2:$A$15</c:f>
              <c:strCache>
                <c:ptCount val="14"/>
                <c:pt idx="0">
                  <c:v>3 а класс</c:v>
                </c:pt>
                <c:pt idx="1">
                  <c:v>3 б класс </c:v>
                </c:pt>
                <c:pt idx="2">
                  <c:v>3 в класс</c:v>
                </c:pt>
                <c:pt idx="3">
                  <c:v>3 г класс</c:v>
                </c:pt>
                <c:pt idx="4">
                  <c:v>3 д класс</c:v>
                </c:pt>
                <c:pt idx="5">
                  <c:v>3 е класс </c:v>
                </c:pt>
                <c:pt idx="6">
                  <c:v>3 ж класс</c:v>
                </c:pt>
                <c:pt idx="7">
                  <c:v>3 з класс</c:v>
                </c:pt>
                <c:pt idx="8">
                  <c:v>3 и класс</c:v>
                </c:pt>
                <c:pt idx="9">
                  <c:v>3 к класс</c:v>
                </c:pt>
                <c:pt idx="10">
                  <c:v>3 л класс</c:v>
                </c:pt>
                <c:pt idx="11">
                  <c:v>3 м класс</c:v>
                </c:pt>
                <c:pt idx="12">
                  <c:v>3 н класс</c:v>
                </c:pt>
                <c:pt idx="13">
                  <c:v>3 о класс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AC-4650-B77E-383992C89E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Лист1!$A$2:$A$15</c:f>
              <c:strCache>
                <c:ptCount val="14"/>
                <c:pt idx="0">
                  <c:v>3 а класс</c:v>
                </c:pt>
                <c:pt idx="1">
                  <c:v>3 б класс </c:v>
                </c:pt>
                <c:pt idx="2">
                  <c:v>3 в класс</c:v>
                </c:pt>
                <c:pt idx="3">
                  <c:v>3 г класс</c:v>
                </c:pt>
                <c:pt idx="4">
                  <c:v>3 д класс</c:v>
                </c:pt>
                <c:pt idx="5">
                  <c:v>3 е класс </c:v>
                </c:pt>
                <c:pt idx="6">
                  <c:v>3 ж класс</c:v>
                </c:pt>
                <c:pt idx="7">
                  <c:v>3 з класс</c:v>
                </c:pt>
                <c:pt idx="8">
                  <c:v>3 и класс</c:v>
                </c:pt>
                <c:pt idx="9">
                  <c:v>3 к класс</c:v>
                </c:pt>
                <c:pt idx="10">
                  <c:v>3 л класс</c:v>
                </c:pt>
                <c:pt idx="11">
                  <c:v>3 м класс</c:v>
                </c:pt>
                <c:pt idx="12">
                  <c:v>3 н класс</c:v>
                </c:pt>
                <c:pt idx="13">
                  <c:v>3 о класс</c:v>
                </c:pt>
              </c:strCache>
            </c:strRef>
          </c:cat>
          <c:val>
            <c:numRef>
              <c:f>Лист1!$D$2:$D$15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2-48AC-4650-B77E-383992C89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96399392"/>
        <c:axId val="296392504"/>
        <c:axId val="0"/>
      </c:bar3DChart>
      <c:catAx>
        <c:axId val="29639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6392504"/>
        <c:crosses val="autoZero"/>
        <c:auto val="1"/>
        <c:lblAlgn val="ctr"/>
        <c:lblOffset val="100"/>
        <c:noMultiLvlLbl val="0"/>
      </c:catAx>
      <c:valAx>
        <c:axId val="29639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639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 жазуу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843157053760622E-2"/>
          <c:y val="0.12956640154073809"/>
          <c:w val="0.8629562678367193"/>
          <c:h val="0.691481323618973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билим сапат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Лист1!$A$2:$A$15</c:f>
              <c:strCache>
                <c:ptCount val="14"/>
                <c:pt idx="0">
                  <c:v>3 а класс</c:v>
                </c:pt>
                <c:pt idx="1">
                  <c:v>3 б класс</c:v>
                </c:pt>
                <c:pt idx="2">
                  <c:v>3 в класс</c:v>
                </c:pt>
                <c:pt idx="3">
                  <c:v>3 г класс</c:v>
                </c:pt>
                <c:pt idx="4">
                  <c:v>3 д класс</c:v>
                </c:pt>
                <c:pt idx="5">
                  <c:v>3 е класс</c:v>
                </c:pt>
                <c:pt idx="6">
                  <c:v>3 ж класс</c:v>
                </c:pt>
                <c:pt idx="7">
                  <c:v>3 з класс</c:v>
                </c:pt>
                <c:pt idx="8">
                  <c:v>3 и класс</c:v>
                </c:pt>
                <c:pt idx="9">
                  <c:v>3 к класс </c:v>
                </c:pt>
                <c:pt idx="10">
                  <c:v>3 л класс</c:v>
                </c:pt>
                <c:pt idx="11">
                  <c:v>3 м класс</c:v>
                </c:pt>
                <c:pt idx="12">
                  <c:v>3 н класс</c:v>
                </c:pt>
                <c:pt idx="13">
                  <c:v>3 о класс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37</c:v>
                </c:pt>
                <c:pt idx="1">
                  <c:v>41</c:v>
                </c:pt>
                <c:pt idx="2">
                  <c:v>42</c:v>
                </c:pt>
                <c:pt idx="3">
                  <c:v>57</c:v>
                </c:pt>
                <c:pt idx="4">
                  <c:v>42</c:v>
                </c:pt>
                <c:pt idx="5">
                  <c:v>42</c:v>
                </c:pt>
                <c:pt idx="6">
                  <c:v>43</c:v>
                </c:pt>
                <c:pt idx="7">
                  <c:v>39</c:v>
                </c:pt>
                <c:pt idx="8">
                  <c:v>48</c:v>
                </c:pt>
                <c:pt idx="9">
                  <c:v>55</c:v>
                </c:pt>
                <c:pt idx="10">
                  <c:v>45</c:v>
                </c:pt>
                <c:pt idx="11">
                  <c:v>43</c:v>
                </c:pt>
                <c:pt idx="12">
                  <c:v>47</c:v>
                </c:pt>
                <c:pt idx="1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8E-4501-8DDB-01B7D86C0A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оздоштуруусу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Лист1!$A$2:$A$15</c:f>
              <c:strCache>
                <c:ptCount val="14"/>
                <c:pt idx="0">
                  <c:v>3 а класс</c:v>
                </c:pt>
                <c:pt idx="1">
                  <c:v>3 б класс</c:v>
                </c:pt>
                <c:pt idx="2">
                  <c:v>3 в класс</c:v>
                </c:pt>
                <c:pt idx="3">
                  <c:v>3 г класс</c:v>
                </c:pt>
                <c:pt idx="4">
                  <c:v>3 д класс</c:v>
                </c:pt>
                <c:pt idx="5">
                  <c:v>3 е класс</c:v>
                </c:pt>
                <c:pt idx="6">
                  <c:v>3 ж класс</c:v>
                </c:pt>
                <c:pt idx="7">
                  <c:v>3 з класс</c:v>
                </c:pt>
                <c:pt idx="8">
                  <c:v>3 и класс</c:v>
                </c:pt>
                <c:pt idx="9">
                  <c:v>3 к класс </c:v>
                </c:pt>
                <c:pt idx="10">
                  <c:v>3 л класс</c:v>
                </c:pt>
                <c:pt idx="11">
                  <c:v>3 м класс</c:v>
                </c:pt>
                <c:pt idx="12">
                  <c:v>3 н класс</c:v>
                </c:pt>
                <c:pt idx="13">
                  <c:v>3 о класс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8E-4501-8DDB-01B7D86C0A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Лист1!$A$2:$A$15</c:f>
              <c:strCache>
                <c:ptCount val="14"/>
                <c:pt idx="0">
                  <c:v>3 а класс</c:v>
                </c:pt>
                <c:pt idx="1">
                  <c:v>3 б класс</c:v>
                </c:pt>
                <c:pt idx="2">
                  <c:v>3 в класс</c:v>
                </c:pt>
                <c:pt idx="3">
                  <c:v>3 г класс</c:v>
                </c:pt>
                <c:pt idx="4">
                  <c:v>3 д класс</c:v>
                </c:pt>
                <c:pt idx="5">
                  <c:v>3 е класс</c:v>
                </c:pt>
                <c:pt idx="6">
                  <c:v>3 ж класс</c:v>
                </c:pt>
                <c:pt idx="7">
                  <c:v>3 з класс</c:v>
                </c:pt>
                <c:pt idx="8">
                  <c:v>3 и класс</c:v>
                </c:pt>
                <c:pt idx="9">
                  <c:v>3 к класс </c:v>
                </c:pt>
                <c:pt idx="10">
                  <c:v>3 л класс</c:v>
                </c:pt>
                <c:pt idx="11">
                  <c:v>3 м класс</c:v>
                </c:pt>
                <c:pt idx="12">
                  <c:v>3 н класс</c:v>
                </c:pt>
                <c:pt idx="13">
                  <c:v>3 о класс</c:v>
                </c:pt>
              </c:strCache>
            </c:strRef>
          </c:cat>
          <c:val>
            <c:numRef>
              <c:f>Лист1!$D$2:$D$15</c:f>
            </c:numRef>
          </c:val>
          <c:extLst>
            <c:ext xmlns:c16="http://schemas.microsoft.com/office/drawing/2014/chart" uri="{C3380CC4-5D6E-409C-BE32-E72D297353CC}">
              <c16:uniqueId val="{00000002-D08E-4501-8DDB-01B7D86C0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0451272"/>
        <c:axId val="350449960"/>
        <c:axId val="303147704"/>
      </c:bar3DChart>
      <c:catAx>
        <c:axId val="35045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449960"/>
        <c:crosses val="autoZero"/>
        <c:auto val="1"/>
        <c:lblAlgn val="ctr"/>
        <c:lblOffset val="100"/>
        <c:noMultiLvlLbl val="0"/>
      </c:catAx>
      <c:valAx>
        <c:axId val="350449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451272"/>
        <c:crosses val="autoZero"/>
        <c:crossBetween val="between"/>
      </c:valAx>
      <c:serAx>
        <c:axId val="303147704"/>
        <c:scaling>
          <c:orientation val="minMax"/>
        </c:scaling>
        <c:delete val="1"/>
        <c:axPos val="b"/>
        <c:majorTickMark val="out"/>
        <c:minorTickMark val="none"/>
        <c:tickLblPos val="nextTo"/>
        <c:crossAx val="350449960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D64F9-F099-4DDF-88C9-AC7E53E51AB4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B298A-38A6-4D96-85ED-273FF5B27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09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298A-38A6-4D96-85ED-273FF5B27B3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6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B298A-38A6-4D96-85ED-273FF5B27B3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47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33C7A37F-367A-4400-827F-3358F93EDEC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15A5DDD5-97A5-44EC-A38D-AD8447FE5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A37F-367A-4400-827F-3358F93EDEC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DDD5-97A5-44EC-A38D-AD8447FE5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A37F-367A-4400-827F-3358F93EDEC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DDD5-97A5-44EC-A38D-AD8447FE5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A37F-367A-4400-827F-3358F93EDEC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DDD5-97A5-44EC-A38D-AD8447FE5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A37F-367A-4400-827F-3358F93EDEC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DDD5-97A5-44EC-A38D-AD8447FE5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A37F-367A-4400-827F-3358F93EDEC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DDD5-97A5-44EC-A38D-AD8447FE51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A37F-367A-4400-827F-3358F93EDEC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DDD5-97A5-44EC-A38D-AD8447FE51E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A37F-367A-4400-827F-3358F93EDEC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DDD5-97A5-44EC-A38D-AD8447FE5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A37F-367A-4400-827F-3358F93EDEC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DDD5-97A5-44EC-A38D-AD8447FE5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33C7A37F-367A-4400-827F-3358F93EDEC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15A5DDD5-97A5-44EC-A38D-AD8447FE5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33C7A37F-367A-4400-827F-3358F93EDEC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15A5DDD5-97A5-44EC-A38D-AD8447FE5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3C7A37F-367A-4400-827F-3358F93EDEC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5A5DDD5-97A5-44EC-A38D-AD8447FE51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530943"/>
            <a:ext cx="10221190" cy="5510420"/>
          </a:xfrm>
        </p:spPr>
        <p:txBody>
          <a:bodyPr anchor="t"/>
          <a:lstStyle/>
          <a:p>
            <a:r>
              <a:rPr lang="ky-KG" dirty="0" smtClean="0"/>
              <a:t>   </a:t>
            </a: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ky-KG" dirty="0" smtClean="0">
              <a:latin typeface="Times New Roman" pitchFamily="18" charset="0"/>
              <a:cs typeface="Times New Roman" pitchFamily="18" charset="0"/>
            </a:endParaRPr>
          </a:p>
          <a:p>
            <a:endParaRPr lang="ky-K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y-KG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СЕМИНАРДЫН ТЕМАСЫ</a:t>
            </a:r>
            <a:r>
              <a:rPr lang="ky-KG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:АРАЛЫКТА ОКУТУУ УЧУРУНДАГЫ     МЕКТЕП АДМИНИСТРАЦИЯСЫНЫН ЖАНА </a:t>
            </a:r>
            <a:r>
              <a:rPr lang="ky-KG" dirty="0">
                <a:latin typeface="Times New Roman" pitchFamily="18" charset="0"/>
                <a:cs typeface="Times New Roman" pitchFamily="18" charset="0"/>
              </a:rPr>
              <a:t>МУГАЛИМДЕРИНИН </a:t>
            </a: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ИШМЕРДҮҮЛҮГҮ</a:t>
            </a:r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10" y="2840182"/>
            <a:ext cx="6788726" cy="3422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b="1" dirty="0" smtClean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ky-KG" b="1" dirty="0" smtClean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ѲЗѲМѲЛ</a:t>
            </a:r>
            <a:endParaRPr lang="ru-RU" dirty="0"/>
          </a:p>
        </p:txBody>
      </p:sp>
      <p:pic>
        <p:nvPicPr>
          <p:cNvPr id="8196" name="Picture 4" descr="Смайлик. Книга, мяч, glasses, чтение, улыбается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9" y="2119313"/>
            <a:ext cx="7200900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271464"/>
            <a:ext cx="9286993" cy="85725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FF0000"/>
                </a:solidFill>
                <a:latin typeface="+mn-lt"/>
              </a:rPr>
              <a:t>АР ЖУМА САЙЫН ѲТҮЛГѲН САБАКТАР БОЮНЧА ОТЧЕТ АЛУУ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964512"/>
              </p:ext>
            </p:extLst>
          </p:nvPr>
        </p:nvGraphicFramePr>
        <p:xfrm>
          <a:off x="914399" y="800100"/>
          <a:ext cx="10415588" cy="5673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424">
                  <a:extLst>
                    <a:ext uri="{9D8B030D-6E8A-4147-A177-3AD203B41FA5}">
                      <a16:colId xmlns:a16="http://schemas.microsoft.com/office/drawing/2014/main" val="175098740"/>
                    </a:ext>
                  </a:extLst>
                </a:gridCol>
                <a:gridCol w="1370629">
                  <a:extLst>
                    <a:ext uri="{9D8B030D-6E8A-4147-A177-3AD203B41FA5}">
                      <a16:colId xmlns:a16="http://schemas.microsoft.com/office/drawing/2014/main" val="151978994"/>
                    </a:ext>
                  </a:extLst>
                </a:gridCol>
                <a:gridCol w="832355">
                  <a:extLst>
                    <a:ext uri="{9D8B030D-6E8A-4147-A177-3AD203B41FA5}">
                      <a16:colId xmlns:a16="http://schemas.microsoft.com/office/drawing/2014/main" val="1041279725"/>
                    </a:ext>
                  </a:extLst>
                </a:gridCol>
                <a:gridCol w="1014185">
                  <a:extLst>
                    <a:ext uri="{9D8B030D-6E8A-4147-A177-3AD203B41FA5}">
                      <a16:colId xmlns:a16="http://schemas.microsoft.com/office/drawing/2014/main" val="2219678998"/>
                    </a:ext>
                  </a:extLst>
                </a:gridCol>
                <a:gridCol w="654460">
                  <a:extLst>
                    <a:ext uri="{9D8B030D-6E8A-4147-A177-3AD203B41FA5}">
                      <a16:colId xmlns:a16="http://schemas.microsoft.com/office/drawing/2014/main" val="1590546721"/>
                    </a:ext>
                  </a:extLst>
                </a:gridCol>
                <a:gridCol w="1387038">
                  <a:extLst>
                    <a:ext uri="{9D8B030D-6E8A-4147-A177-3AD203B41FA5}">
                      <a16:colId xmlns:a16="http://schemas.microsoft.com/office/drawing/2014/main" val="2989973883"/>
                    </a:ext>
                  </a:extLst>
                </a:gridCol>
                <a:gridCol w="834982">
                  <a:extLst>
                    <a:ext uri="{9D8B030D-6E8A-4147-A177-3AD203B41FA5}">
                      <a16:colId xmlns:a16="http://schemas.microsoft.com/office/drawing/2014/main" val="1915884573"/>
                    </a:ext>
                  </a:extLst>
                </a:gridCol>
                <a:gridCol w="1479595">
                  <a:extLst>
                    <a:ext uri="{9D8B030D-6E8A-4147-A177-3AD203B41FA5}">
                      <a16:colId xmlns:a16="http://schemas.microsoft.com/office/drawing/2014/main" val="1298575327"/>
                    </a:ext>
                  </a:extLst>
                </a:gridCol>
                <a:gridCol w="1345683">
                  <a:extLst>
                    <a:ext uri="{9D8B030D-6E8A-4147-A177-3AD203B41FA5}">
                      <a16:colId xmlns:a16="http://schemas.microsoft.com/office/drawing/2014/main" val="3209010393"/>
                    </a:ext>
                  </a:extLst>
                </a:gridCol>
                <a:gridCol w="1203237">
                  <a:extLst>
                    <a:ext uri="{9D8B030D-6E8A-4147-A177-3AD203B41FA5}">
                      <a16:colId xmlns:a16="http://schemas.microsoft.com/office/drawing/2014/main" val="1067115274"/>
                    </a:ext>
                  </a:extLst>
                </a:gridCol>
              </a:tblGrid>
              <a:tr h="713407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Аралыктан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окутууда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сабактардын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өтүлүшү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боюнча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көзөмөл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жүргүзүү</a:t>
                      </a:r>
                      <a:endParaRPr lang="ru-RU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764657"/>
                  </a:ext>
                </a:extLst>
              </a:tr>
              <a:tr h="1426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Класс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Жалпы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Канча окуучу катышты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Күнү</a:t>
                      </a:r>
                      <a:r>
                        <a:rPr lang="ru-RU" sz="1600" b="1" dirty="0">
                          <a:effectLst/>
                        </a:rPr>
                        <a:t>, </a:t>
                      </a:r>
                      <a:r>
                        <a:rPr lang="ru-RU" sz="1600" b="1" dirty="0" err="1">
                          <a:effectLst/>
                        </a:rPr>
                        <a:t>айы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Предметтер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Сабак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өтүлдүбү</a:t>
                      </a:r>
                      <a:r>
                        <a:rPr lang="ru-RU" sz="1600" b="1" dirty="0">
                          <a:effectLst/>
                        </a:rPr>
                        <a:t>?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Ким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өттү</a:t>
                      </a:r>
                      <a:r>
                        <a:rPr lang="ru-RU" sz="1600" b="1" dirty="0">
                          <a:effectLst/>
                        </a:rPr>
                        <a:t>?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Кайсы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ыкма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менен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Канча окуучу катышкан жок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257970"/>
                  </a:ext>
                </a:extLst>
              </a:tr>
              <a:tr h="560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722478"/>
                  </a:ext>
                </a:extLst>
              </a:tr>
              <a:tr h="555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547586"/>
                  </a:ext>
                </a:extLst>
              </a:tr>
              <a:tr h="560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64436"/>
                  </a:ext>
                </a:extLst>
              </a:tr>
              <a:tr h="560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96496"/>
                  </a:ext>
                </a:extLst>
              </a:tr>
              <a:tr h="1295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2" marR="56232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1212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017141" y="-58994"/>
            <a:ext cx="16269702" cy="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271464"/>
            <a:ext cx="9286993" cy="85725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FF0000"/>
                </a:solidFill>
                <a:latin typeface="+mn-lt"/>
              </a:rPr>
              <a:t>АР ЖУМА САЙЫН ѲТҮЛГѲН САБАКТАР БОЮНЧА ОТЧЕТ АЛУУ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71" y="271464"/>
            <a:ext cx="11644312" cy="6443661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9924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094161"/>
              </p:ext>
            </p:extLst>
          </p:nvPr>
        </p:nvGraphicFramePr>
        <p:xfrm>
          <a:off x="957263" y="585788"/>
          <a:ext cx="9972675" cy="5700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78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майлики в нашей жизни.. | Otbasy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71900"/>
            <a:ext cx="3614738" cy="242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699" y="1843087"/>
            <a:ext cx="10129839" cy="44719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Ѳз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алдынча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иштѳө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жөндөмдүүлүгү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Педагогдун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зарылчылыгынын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жоктугу</a:t>
            </a:r>
            <a:r>
              <a:rPr lang="ru-RU" dirty="0" smtClean="0">
                <a:solidFill>
                  <a:srgbClr val="002060"/>
                </a:solidFill>
              </a:rPr>
              <a:t>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Компьютерде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баардык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окуу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китептери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жана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пособиелердин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dirty="0" err="1" smtClean="0">
                <a:solidFill>
                  <a:srgbClr val="002060"/>
                </a:solidFill>
              </a:rPr>
              <a:t>бардыгы</a:t>
            </a:r>
            <a:r>
              <a:rPr lang="ru-RU" dirty="0" smtClean="0">
                <a:solidFill>
                  <a:srgbClr val="002060"/>
                </a:solidFill>
              </a:rPr>
              <a:t>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Жумушчу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дептерлердин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ордуна</a:t>
            </a:r>
            <a:r>
              <a:rPr lang="ru-RU" dirty="0" smtClean="0">
                <a:solidFill>
                  <a:srgbClr val="002060"/>
                </a:solidFill>
              </a:rPr>
              <a:t> телефон ,</a:t>
            </a:r>
            <a:r>
              <a:rPr lang="ru-RU" dirty="0" err="1" smtClean="0">
                <a:solidFill>
                  <a:srgbClr val="002060"/>
                </a:solidFill>
              </a:rPr>
              <a:t>планшеттердин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колдонушу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Электрондук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журналдар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жана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күндѳлүктѳр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Ар </a:t>
            </a:r>
            <a:r>
              <a:rPr lang="ru-RU" dirty="0" err="1" smtClean="0">
                <a:solidFill>
                  <a:srgbClr val="002060"/>
                </a:solidFill>
              </a:rPr>
              <a:t>бир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окуучунун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электрондук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досьеси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жана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анын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үй</a:t>
            </a:r>
            <a:r>
              <a:rPr lang="ru-RU" dirty="0" smtClean="0">
                <a:solidFill>
                  <a:srgbClr val="002060"/>
                </a:solidFill>
              </a:rPr>
              <a:t> –</a:t>
            </a:r>
            <a:r>
              <a:rPr lang="ru-RU" dirty="0" err="1" smtClean="0">
                <a:solidFill>
                  <a:srgbClr val="002060"/>
                </a:solidFill>
              </a:rPr>
              <a:t>бүл</a:t>
            </a:r>
            <a:r>
              <a:rPr lang="ru-RU" dirty="0" err="1">
                <a:solidFill>
                  <a:srgbClr val="002060"/>
                </a:solidFill>
              </a:rPr>
              <a:t>ѳ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тарабынан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текшерүү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мүмкүнчүлүг</a:t>
            </a:r>
            <a:r>
              <a:rPr lang="ru-RU" dirty="0" err="1">
                <a:solidFill>
                  <a:srgbClr val="002060"/>
                </a:solidFill>
              </a:rPr>
              <a:t>ү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1025504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Окуучулардын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а</a:t>
            </a:r>
            <a:r>
              <a:rPr lang="ru-RU" sz="3200" b="1" dirty="0" err="1" smtClean="0">
                <a:solidFill>
                  <a:srgbClr val="FF0000"/>
                </a:solidFill>
              </a:rPr>
              <a:t>ралыкта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окутууда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3200" b="1" dirty="0" err="1" smtClean="0">
                <a:solidFill>
                  <a:srgbClr val="FF0000"/>
                </a:solidFill>
              </a:rPr>
              <a:t>позитивдик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факторлору</a:t>
            </a:r>
            <a:r>
              <a:rPr lang="ru-RU" sz="3200" b="1" dirty="0" smtClean="0">
                <a:solidFill>
                  <a:srgbClr val="FF0000"/>
                </a:solidFill>
              </a:rPr>
              <a:t>(</a:t>
            </a:r>
            <a:r>
              <a:rPr lang="ru-RU" sz="3200" b="1" dirty="0" err="1" smtClean="0">
                <a:solidFill>
                  <a:srgbClr val="FF0000"/>
                </a:solidFill>
              </a:rPr>
              <a:t>плюстары</a:t>
            </a:r>
            <a:r>
              <a:rPr lang="ru-RU" sz="3200" b="1" dirty="0" smtClean="0">
                <a:solidFill>
                  <a:srgbClr val="FF0000"/>
                </a:solidFill>
              </a:rPr>
              <a:t>):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смайлик грустный на прозрачном фоне: 11 тыс изображений найдено в  Яндекс.Картинках | Смешные плакаты, Смайлики, Эмодз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779" y="3686175"/>
            <a:ext cx="3520896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28700" y="1714501"/>
            <a:ext cx="9386889" cy="41433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Жазуу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жөндөмүн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жоготуу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Чо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ӊ </a:t>
            </a:r>
            <a:r>
              <a:rPr lang="ru-RU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тексттерди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кабыл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алуу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жөндөмдүүлүгүн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жоготуу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Экрандан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көз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каранды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болуу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Социалдык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жөндөмдүүлүктү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жоготуу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Цифралык</a:t>
            </a:r>
            <a:r>
              <a:rPr lang="ru-RU" dirty="0" smtClean="0">
                <a:solidFill>
                  <a:srgbClr val="002060"/>
                </a:solidFill>
              </a:rPr>
              <a:t> кем </a:t>
            </a:r>
            <a:r>
              <a:rPr lang="ru-RU" dirty="0" err="1" smtClean="0">
                <a:solidFill>
                  <a:srgbClr val="002060"/>
                </a:solidFill>
              </a:rPr>
              <a:t>акылдуулук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Wi Fi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дын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зыяндуулугу</a:t>
            </a:r>
            <a:r>
              <a:rPr lang="ru-RU" dirty="0" smtClean="0">
                <a:solidFill>
                  <a:srgbClr val="002060"/>
                </a:solidFill>
              </a:rPr>
              <a:t>( </a:t>
            </a:r>
            <a:r>
              <a:rPr lang="ru-RU" dirty="0" err="1" smtClean="0">
                <a:solidFill>
                  <a:srgbClr val="002060"/>
                </a:solidFill>
              </a:rPr>
              <a:t>электрондук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нурлануу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Сүйлөө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өнүгүүсүндөгү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проблемалар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Көрүү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проблемасы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Компьютердик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анын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ичинде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оюндук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көз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карандылык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ж.б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896917"/>
          </a:xfrm>
        </p:spPr>
        <p:txBody>
          <a:bodyPr>
            <a:normAutofit fontScale="90000"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Окуучулардын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аралыкта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окутууда</a:t>
            </a:r>
            <a:r>
              <a:rPr lang="ru-RU" sz="3200" b="1" dirty="0">
                <a:solidFill>
                  <a:srgbClr val="FF0000"/>
                </a:solidFill>
              </a:rPr>
              <a:t>  </a:t>
            </a:r>
            <a:r>
              <a:rPr lang="ru-RU" sz="3200" b="1" dirty="0" err="1" smtClean="0">
                <a:solidFill>
                  <a:srgbClr val="FF0000"/>
                </a:solidFill>
              </a:rPr>
              <a:t>негативдик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факторлору</a:t>
            </a:r>
            <a:r>
              <a:rPr lang="ru-RU" sz="3200" b="1" dirty="0" smtClean="0">
                <a:solidFill>
                  <a:srgbClr val="FF0000"/>
                </a:solidFill>
              </a:rPr>
              <a:t>(</a:t>
            </a:r>
            <a:r>
              <a:rPr lang="ru-RU" sz="3200" b="1" dirty="0" err="1" smtClean="0">
                <a:solidFill>
                  <a:srgbClr val="FF0000"/>
                </a:solidFill>
              </a:rPr>
              <a:t>минустары</a:t>
            </a:r>
            <a:r>
              <a:rPr lang="ru-RU" sz="3200" b="1" dirty="0" smtClean="0">
                <a:solidFill>
                  <a:srgbClr val="FF0000"/>
                </a:solidFill>
              </a:rPr>
              <a:t> ):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156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3883005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149C14"/>
                </a:solidFill>
                <a:latin typeface="+mn-lt"/>
              </a:rPr>
              <a:t>Аралыкта</a:t>
            </a:r>
            <a:r>
              <a:rPr lang="ru-RU" b="1" dirty="0" smtClean="0">
                <a:solidFill>
                  <a:srgbClr val="149C14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149C14"/>
                </a:solidFill>
                <a:latin typeface="+mn-lt"/>
              </a:rPr>
              <a:t>окутууда</a:t>
            </a:r>
            <a:r>
              <a:rPr lang="ru-RU" b="1" dirty="0" smtClean="0">
                <a:solidFill>
                  <a:srgbClr val="149C14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149C14"/>
                </a:solidFill>
                <a:latin typeface="+mn-lt"/>
              </a:rPr>
              <a:t>с</a:t>
            </a:r>
            <a:r>
              <a:rPr lang="ru-RU" b="1" dirty="0" err="1" smtClean="0">
                <a:solidFill>
                  <a:srgbClr val="149C14"/>
                </a:solidFill>
                <a:latin typeface="+mn-lt"/>
              </a:rPr>
              <a:t>тарттык</a:t>
            </a:r>
            <a:r>
              <a:rPr lang="ru-RU" b="1" dirty="0" smtClean="0">
                <a:solidFill>
                  <a:srgbClr val="149C14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149C14"/>
                </a:solidFill>
                <a:latin typeface="+mn-lt"/>
              </a:rPr>
              <a:t>жана</a:t>
            </a:r>
            <a:r>
              <a:rPr lang="ru-RU" b="1" dirty="0" smtClean="0">
                <a:solidFill>
                  <a:srgbClr val="149C14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149C14"/>
                </a:solidFill>
                <a:latin typeface="+mn-lt"/>
              </a:rPr>
              <a:t>ч</a:t>
            </a:r>
            <a:r>
              <a:rPr lang="ru-RU" b="1" dirty="0" err="1" smtClean="0">
                <a:solidFill>
                  <a:srgbClr val="149C14"/>
                </a:solidFill>
                <a:latin typeface="+mn-lt"/>
              </a:rPr>
              <a:t>ейректик</a:t>
            </a:r>
            <a:r>
              <a:rPr lang="ru-RU" b="1" dirty="0" smtClean="0">
                <a:solidFill>
                  <a:srgbClr val="149C14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149C14"/>
                </a:solidFill>
                <a:latin typeface="+mn-lt"/>
              </a:rPr>
              <a:t>билим</a:t>
            </a:r>
            <a:r>
              <a:rPr lang="ru-RU" b="1" dirty="0" smtClean="0">
                <a:solidFill>
                  <a:srgbClr val="149C14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149C14"/>
                </a:solidFill>
                <a:latin typeface="+mn-lt"/>
              </a:rPr>
              <a:t>кесилиштеринин</a:t>
            </a:r>
            <a:r>
              <a:rPr lang="ru-RU" b="1" dirty="0" smtClean="0">
                <a:solidFill>
                  <a:srgbClr val="149C14"/>
                </a:solidFill>
                <a:latin typeface="+mn-lt"/>
              </a:rPr>
              <a:t> </a:t>
            </a:r>
            <a:r>
              <a:rPr lang="ru-RU" b="1" dirty="0" err="1" smtClean="0">
                <a:solidFill>
                  <a:srgbClr val="149C14"/>
                </a:solidFill>
                <a:latin typeface="+mn-lt"/>
              </a:rPr>
              <a:t>салыштуруу</a:t>
            </a:r>
            <a:r>
              <a:rPr lang="ru-RU" b="1" dirty="0" smtClean="0">
                <a:solidFill>
                  <a:srgbClr val="149C14"/>
                </a:solidFill>
                <a:latin typeface="+mn-lt"/>
              </a:rPr>
              <a:t>  мониторинги  </a:t>
            </a:r>
            <a:endParaRPr lang="ru-RU" b="1" dirty="0">
              <a:solidFill>
                <a:srgbClr val="149C14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985839"/>
            <a:ext cx="8261873" cy="1143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6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Кыргыз</a:t>
            </a:r>
            <a:r>
              <a:rPr lang="ru-RU" dirty="0" smtClean="0">
                <a:solidFill>
                  <a:srgbClr val="7030A0"/>
                </a:solidFill>
              </a:rPr>
              <a:t> тили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8246" y="3905194"/>
            <a:ext cx="5035867" cy="36038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49" y="1790700"/>
            <a:ext cx="8486775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1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Математика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994651"/>
              </p:ext>
            </p:extLst>
          </p:nvPr>
        </p:nvGraphicFramePr>
        <p:xfrm>
          <a:off x="1951037" y="2119313"/>
          <a:ext cx="8650287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31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Орус</a:t>
            </a:r>
            <a:r>
              <a:rPr lang="ru-RU" dirty="0" smtClean="0">
                <a:solidFill>
                  <a:srgbClr val="7030A0"/>
                </a:solidFill>
              </a:rPr>
              <a:t> тили 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638413"/>
              </p:ext>
            </p:extLst>
          </p:nvPr>
        </p:nvGraphicFramePr>
        <p:xfrm>
          <a:off x="1951038" y="1843089"/>
          <a:ext cx="8261350" cy="387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39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ринимать смайлик присяги иллюстрация вектора. иллюстрации насчитывающей  присяги - 8110634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2"/>
          <a:stretch/>
        </p:blipFill>
        <p:spPr bwMode="auto">
          <a:xfrm>
            <a:off x="8301038" y="3714750"/>
            <a:ext cx="2857500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ky-KG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ky-KG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y-KG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ky-KG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y-KG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Аралыктан </a:t>
            </a:r>
            <a:r>
              <a:rPr lang="ky-KG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окутууда негизги 5 эреже </a:t>
            </a:r>
            <a:r>
              <a:rPr lang="ky-KG" sz="2800" dirty="0" smtClean="0">
                <a:solidFill>
                  <a:srgbClr val="FF0000"/>
                </a:solidFill>
              </a:rPr>
              <a:t>:</a:t>
            </a:r>
            <a:r>
              <a:rPr lang="ky-KG" sz="2800" b="1" dirty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/>
            </a:r>
            <a:br>
              <a:rPr lang="ky-KG" sz="2800" b="1" dirty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y-KG" b="1" dirty="0">
              <a:ln w="1905"/>
              <a:solidFill>
                <a:srgbClr val="149C1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ky-KG" b="1" dirty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ОКУУЧУЛАР МЕНЕН КАЙТАРЫМ БАЙЛАНЫШ </a:t>
            </a:r>
            <a:r>
              <a:rPr lang="ky-KG" b="1" dirty="0" smtClean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ky-KG" b="1" dirty="0" smtClean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ҮЗҮҮ</a:t>
            </a:r>
          </a:p>
          <a:p>
            <a:pPr>
              <a:buFont typeface="Wingdings" pitchFamily="2" charset="2"/>
              <a:buChar char="Ø"/>
            </a:pPr>
            <a:r>
              <a:rPr lang="ky-KG" b="1" dirty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УЮШТУРУУ  </a:t>
            </a:r>
            <a:endParaRPr lang="ky-KG" b="1" dirty="0" smtClean="0">
              <a:ln w="1905"/>
              <a:solidFill>
                <a:srgbClr val="149C1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y-KG" b="1" dirty="0" smtClean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АТА </a:t>
            </a:r>
            <a:r>
              <a:rPr lang="ky-KG" b="1" dirty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–</a:t>
            </a:r>
            <a:r>
              <a:rPr lang="ky-KG" b="1" dirty="0" smtClean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ЭНЕЛЕР МЕНЕН ТЫГЫЗ БАЙЛАНЫШТА БОЛУУ</a:t>
            </a:r>
            <a:endParaRPr lang="ky-KG" b="1" dirty="0">
              <a:ln w="1905"/>
              <a:solidFill>
                <a:srgbClr val="149C1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y-KG" b="1" dirty="0" smtClean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ЖЕ</a:t>
            </a:r>
            <a:r>
              <a:rPr lang="ky-KG" b="1" dirty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Ң</a:t>
            </a:r>
            <a:r>
              <a:rPr lang="ky-KG" b="1" dirty="0" smtClean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ИЛ ТАПШЫРМА </a:t>
            </a:r>
            <a:r>
              <a:rPr lang="ky-KG" b="1" dirty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БЕРҮҮ</a:t>
            </a:r>
          </a:p>
          <a:p>
            <a:pPr>
              <a:buFont typeface="Wingdings" pitchFamily="2" charset="2"/>
              <a:buChar char="Ø"/>
            </a:pPr>
            <a:r>
              <a:rPr lang="ky-KG" b="1" dirty="0" smtClean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БААРДЫГЫНА БИРДЕЙ МАМИЛЕ КЫЛУУ         </a:t>
            </a:r>
            <a:endParaRPr lang="ky-KG" b="1" dirty="0">
              <a:ln w="1905"/>
              <a:solidFill>
                <a:srgbClr val="149C1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2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Англис</a:t>
            </a:r>
            <a:r>
              <a:rPr lang="ru-RU" dirty="0" smtClean="0">
                <a:solidFill>
                  <a:srgbClr val="7030A0"/>
                </a:solidFill>
              </a:rPr>
              <a:t> тили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575" y="2020069"/>
            <a:ext cx="7858125" cy="37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География  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773101"/>
              </p:ext>
            </p:extLst>
          </p:nvPr>
        </p:nvGraphicFramePr>
        <p:xfrm>
          <a:off x="1951038" y="2119313"/>
          <a:ext cx="8261350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9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Химия 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882947"/>
              </p:ext>
            </p:extLst>
          </p:nvPr>
        </p:nvGraphicFramePr>
        <p:xfrm>
          <a:off x="1951038" y="1900239"/>
          <a:ext cx="8921750" cy="382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83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Физика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769"/>
          <a:stretch/>
        </p:blipFill>
        <p:spPr>
          <a:xfrm>
            <a:off x="2143126" y="1871664"/>
            <a:ext cx="8729662" cy="39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Башталгыч</a:t>
            </a:r>
            <a:r>
              <a:rPr lang="ru-RU" dirty="0" smtClean="0">
                <a:solidFill>
                  <a:srgbClr val="7030A0"/>
                </a:solidFill>
              </a:rPr>
              <a:t> класс 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995266"/>
              </p:ext>
            </p:extLst>
          </p:nvPr>
        </p:nvGraphicFramePr>
        <p:xfrm>
          <a:off x="1271588" y="1871663"/>
          <a:ext cx="9475436" cy="385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68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748932"/>
              </p:ext>
            </p:extLst>
          </p:nvPr>
        </p:nvGraphicFramePr>
        <p:xfrm>
          <a:off x="1460031" y="928689"/>
          <a:ext cx="9286993" cy="479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68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Мектептин</a:t>
            </a:r>
            <a:r>
              <a:rPr lang="ru-RU" dirty="0" smtClean="0">
                <a:solidFill>
                  <a:srgbClr val="FF0000"/>
                </a:solidFill>
              </a:rPr>
              <a:t> сайты :</a:t>
            </a:r>
            <a:r>
              <a:rPr lang="en-US" dirty="0" smtClean="0">
                <a:solidFill>
                  <a:srgbClr val="FF0000"/>
                </a:solidFill>
              </a:rPr>
              <a:t>https</a:t>
            </a:r>
            <a:r>
              <a:rPr lang="en-US" dirty="0">
                <a:solidFill>
                  <a:srgbClr val="FF0000"/>
                </a:solidFill>
              </a:rPr>
              <a:t>://96.edubishkek.kg/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9" t="4884" r="-769" b="32422"/>
          <a:stretch/>
        </p:blipFill>
        <p:spPr>
          <a:xfrm>
            <a:off x="1257301" y="2171700"/>
            <a:ext cx="9744074" cy="3943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58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Facebook</a:t>
            </a:r>
            <a:r>
              <a:rPr lang="ru-RU" dirty="0" smtClean="0">
                <a:solidFill>
                  <a:srgbClr val="FF0000"/>
                </a:solidFill>
              </a:rPr>
              <a:t> да Ак –</a:t>
            </a:r>
            <a:r>
              <a:rPr lang="ru-RU" dirty="0" err="1" smtClean="0">
                <a:solidFill>
                  <a:srgbClr val="FF0000"/>
                </a:solidFill>
              </a:rPr>
              <a:t>ордо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мектеп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баракча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40" t="5648" r="440" b="6266"/>
          <a:stretch/>
        </p:blipFill>
        <p:spPr>
          <a:xfrm>
            <a:off x="2443466" y="2119313"/>
            <a:ext cx="7276494" cy="3603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47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9" y="609600"/>
            <a:ext cx="10553131" cy="1023951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/>
              <a:t> 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spc="-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-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-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-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99" y="609600"/>
            <a:ext cx="9944101" cy="5591175"/>
          </a:xfrm>
          <a:solidFill>
            <a:srgbClr val="002060"/>
          </a:solidFill>
        </p:spPr>
        <p:txBody>
          <a:bodyPr>
            <a:normAutofit fontScale="47500" lnSpcReduction="20000"/>
          </a:bodyPr>
          <a:lstStyle/>
          <a:p>
            <a:endParaRPr lang="ky-KG" dirty="0" smtClean="0"/>
          </a:p>
          <a:p>
            <a:endParaRPr lang="ky-KG" dirty="0" smtClean="0"/>
          </a:p>
          <a:p>
            <a:endParaRPr lang="ky-KG" dirty="0" smtClean="0"/>
          </a:p>
          <a:p>
            <a:endParaRPr lang="ky-KG" dirty="0" smtClean="0"/>
          </a:p>
          <a:p>
            <a:pPr marL="0" indent="0">
              <a:buNone/>
            </a:pPr>
            <a:r>
              <a:rPr lang="ru-RU" sz="10100" b="1" spc="-1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К</a:t>
            </a:r>
            <a:r>
              <a:rPr lang="ru-RU" sz="10100" b="1" spc="-1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өңүл</a:t>
            </a:r>
            <a:r>
              <a:rPr lang="ru-RU" sz="10100" b="1" spc="-1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0100" b="1" spc="-1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бургаңыздарга</a:t>
            </a:r>
            <a:r>
              <a:rPr lang="ru-RU" sz="10100" b="1" spc="-1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0100" b="1" spc="-1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чоң</a:t>
            </a:r>
            <a:r>
              <a:rPr lang="ru-RU" sz="10100" b="1" spc="-1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0100" b="1" spc="-100" dirty="0" err="1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рахмат</a:t>
            </a:r>
            <a:r>
              <a:rPr lang="ru-RU" sz="10100" b="1" spc="-1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  <a:endParaRPr lang="en-US" sz="10100" dirty="0"/>
          </a:p>
          <a:p>
            <a:endParaRPr lang="ky-KG" dirty="0" smtClean="0"/>
          </a:p>
          <a:p>
            <a:endParaRPr lang="ky-KG" dirty="0" smtClean="0"/>
          </a:p>
          <a:p>
            <a:endParaRPr lang="ky-KG" dirty="0" smtClean="0"/>
          </a:p>
          <a:p>
            <a:pPr marL="45720" indent="0">
              <a:buNone/>
            </a:pPr>
            <a:endParaRPr lang="ru-RU" b="1" spc="-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b="1" spc="-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b="1" spc="-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b="1" spc="-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b="1" spc="-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b="1" spc="-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6000" b="1" spc="-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marL="45720" indent="0">
              <a:buNone/>
            </a:pPr>
            <a:r>
              <a:rPr lang="ru-RU" sz="16000" b="1" spc="-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16000" dirty="0"/>
          </a:p>
        </p:txBody>
      </p:sp>
      <p:pic>
        <p:nvPicPr>
          <p:cNvPr id="4" name="Рисунок 3" descr="0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43" y="2323147"/>
            <a:ext cx="1508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 descr="0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168" y="3751897"/>
            <a:ext cx="1508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0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99" y="2377916"/>
            <a:ext cx="1855787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 descr="0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18" y="3680460"/>
            <a:ext cx="130651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 descr="0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543" y="4537710"/>
            <a:ext cx="11049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0" descr="0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30" y="3966210"/>
            <a:ext cx="9048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 descr="0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80" y="3466147"/>
            <a:ext cx="9048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2" descr="0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293" y="3251835"/>
            <a:ext cx="7032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3" descr="0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668" y="3751897"/>
            <a:ext cx="7270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4" descr="0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668" y="4752022"/>
            <a:ext cx="7270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5" descr="0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30" y="3037522"/>
            <a:ext cx="7270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6" descr="0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80" y="4823460"/>
            <a:ext cx="7270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7" descr="0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30" y="4894897"/>
            <a:ext cx="7270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8" descr="0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605" y="4894897"/>
            <a:ext cx="7270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5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4" y="3726873"/>
            <a:ext cx="4184073" cy="245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y-KG" dirty="0" smtClean="0"/>
              <a:t/>
            </a:r>
            <a:br>
              <a:rPr lang="ky-KG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654" y="817583"/>
            <a:ext cx="9739745" cy="5058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y-KG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endParaRPr lang="ky-KG" sz="36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y-KG" b="1" dirty="0" smtClean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ОКУУЧУЛАР МЕНЕН КАЙТАРЫМ БАЙЛАНЫШ Т</a:t>
            </a:r>
            <a:r>
              <a:rPr lang="ky-KG" b="1" dirty="0" smtClean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ҮЗҮ</a:t>
            </a:r>
            <a:r>
              <a:rPr lang="ky-KG" b="1" dirty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Ү</a:t>
            </a:r>
          </a:p>
          <a:p>
            <a:pPr marL="0" indent="0">
              <a:buNone/>
            </a:pPr>
            <a:r>
              <a:rPr lang="ky-KG" dirty="0"/>
              <a:t>о</a:t>
            </a:r>
            <a:r>
              <a:rPr lang="ky-KG" dirty="0" smtClean="0"/>
              <a:t>куучулар менен сабак учурундагы кыйынчылыктарды талкуулоо үчүн</a:t>
            </a:r>
          </a:p>
          <a:p>
            <a:pPr marL="0" indent="0">
              <a:buNone/>
            </a:pPr>
            <a:r>
              <a:rPr lang="ky-KG" dirty="0" smtClean="0"/>
              <a:t>(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WHATSApp,Telegram,Google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Classroom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,ТВ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сабактар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ky-KG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y-KG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y-KG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y-KG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y-KG" b="1" dirty="0">
              <a:ln w="1905"/>
              <a:solidFill>
                <a:srgbClr val="149C1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y-KG" b="1" dirty="0" smtClean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 marL="0" indent="0">
              <a:buNone/>
            </a:pPr>
            <a:endParaRPr lang="ky-KG" b="1" dirty="0">
              <a:ln w="1905"/>
              <a:solidFill>
                <a:srgbClr val="149C1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y-KG" b="1" dirty="0" smtClean="0">
              <a:ln w="1905"/>
              <a:solidFill>
                <a:srgbClr val="149C1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y-KG" b="1" dirty="0">
              <a:ln w="1905"/>
              <a:solidFill>
                <a:srgbClr val="149C1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y-KG" b="1" dirty="0">
              <a:ln w="1905"/>
              <a:solidFill>
                <a:srgbClr val="149C1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y-KG" b="1" dirty="0">
              <a:ln w="1905"/>
              <a:solidFill>
                <a:srgbClr val="149C1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7" name="Рисунок 6" descr="Официальный телеграм-канал Комитета по образованию об организации дистанционного  обучения — Школа №6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55" y="2736907"/>
            <a:ext cx="2252496" cy="1627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Всё об организации удаленной работы и дистанционного обучения в одном месте  (обновляется)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6" t="8840" r="23638" b="31870"/>
          <a:stretch/>
        </p:blipFill>
        <p:spPr bwMode="auto">
          <a:xfrm>
            <a:off x="3505417" y="2736907"/>
            <a:ext cx="1840573" cy="1349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Школьники научили педагогов пользоваться WhatsApp»: как в селах переходят  на дистанционное образование | Вести образования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69" y="4301837"/>
            <a:ext cx="1843087" cy="1636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На канале «Илим Билим» с 19 марта для школьников начнут транслировать  видеоуроки - ELGEZI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741" y="4364182"/>
            <a:ext cx="1766672" cy="1293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Balastan kids chanel on Behanc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06" y="2901790"/>
            <a:ext cx="2307132" cy="1670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265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y-KG" sz="2400" b="1" dirty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УЮШТУРУУ </a:t>
            </a:r>
            <a:r>
              <a:rPr lang="ky-KG" sz="2400" b="1" dirty="0" smtClean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y-KG" sz="2400" b="1" dirty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ky-KG" sz="2400" b="1" dirty="0">
                <a:ln w="1905"/>
                <a:solidFill>
                  <a:srgbClr val="149C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1" y="1648690"/>
            <a:ext cx="8261873" cy="39520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ЖЫЛДЫК,АЙЛЫК ПЛАНДАР,ЦИКЛОГРАММАЛАР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КТП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БУЙРУКТАР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дистанттык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формага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өтүү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ПЕДКЕӉЕШМЕ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дистанттык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формага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өтүү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 ОКУТУУДА САБАКТАРДЫН РЕГЛАМЕНТИ,САБАКТАРДЫН ЖҮГҮРТМѲСҮ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7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6" y="642938"/>
            <a:ext cx="4857750" cy="558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15025" y="642938"/>
            <a:ext cx="5229225" cy="55864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112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06" y="585788"/>
            <a:ext cx="5080821" cy="5672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00775" y="585788"/>
            <a:ext cx="5100637" cy="57007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976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742951"/>
            <a:ext cx="9286993" cy="125677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+mn-lt"/>
              </a:rPr>
              <a:t>2020-2021 </a:t>
            </a:r>
            <a:r>
              <a:rPr lang="ru-RU" sz="2400" b="1" dirty="0" err="1">
                <a:latin typeface="+mn-lt"/>
              </a:rPr>
              <a:t>окуу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жылындагы</a:t>
            </a:r>
            <a:r>
              <a:rPr lang="ru-RU" sz="2400" b="1" dirty="0">
                <a:latin typeface="+mn-lt"/>
              </a:rPr>
              <a:t>  №96 </a:t>
            </a:r>
            <a:r>
              <a:rPr lang="ru-RU" sz="2400" b="1" dirty="0" err="1">
                <a:latin typeface="+mn-lt"/>
              </a:rPr>
              <a:t>жалпы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орто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билим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берүү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мектебинин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администрациясы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тарабынан</a:t>
            </a:r>
            <a:r>
              <a:rPr lang="ru-RU" sz="2400" b="1" dirty="0" smtClean="0">
                <a:latin typeface="+mn-lt"/>
              </a:rPr>
              <a:t>  </a:t>
            </a:r>
            <a:r>
              <a:rPr lang="ru-RU" sz="2400" b="1" dirty="0" err="1">
                <a:latin typeface="+mn-lt"/>
              </a:rPr>
              <a:t>аралыкта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окутууну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кѳзѳм</a:t>
            </a:r>
            <a:r>
              <a:rPr lang="ru-RU" sz="2400" b="1" dirty="0" err="1">
                <a:latin typeface="Calibri" panose="020F0502020204030204" pitchFamily="34" charset="0"/>
              </a:rPr>
              <a:t>ѳ</a:t>
            </a:r>
            <a:r>
              <a:rPr lang="ru-RU" sz="2400" b="1" dirty="0" err="1" smtClean="0">
                <a:latin typeface="+mn-lt"/>
              </a:rPr>
              <a:t>лдѳѳгѳ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бѳлүнгѳн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кураторлору</a:t>
            </a:r>
            <a:r>
              <a:rPr lang="ru-RU" sz="2400" b="1" dirty="0" smtClean="0">
                <a:latin typeface="+mn-lt"/>
              </a:rPr>
              <a:t>: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839617"/>
              </p:ext>
            </p:extLst>
          </p:nvPr>
        </p:nvGraphicFramePr>
        <p:xfrm>
          <a:off x="971551" y="1999726"/>
          <a:ext cx="10201274" cy="4369787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995940">
                  <a:extLst>
                    <a:ext uri="{9D8B030D-6E8A-4147-A177-3AD203B41FA5}">
                      <a16:colId xmlns:a16="http://schemas.microsoft.com/office/drawing/2014/main" val="415635016"/>
                    </a:ext>
                  </a:extLst>
                </a:gridCol>
                <a:gridCol w="1821148">
                  <a:extLst>
                    <a:ext uri="{9D8B030D-6E8A-4147-A177-3AD203B41FA5}">
                      <a16:colId xmlns:a16="http://schemas.microsoft.com/office/drawing/2014/main" val="2053365981"/>
                    </a:ext>
                  </a:extLst>
                </a:gridCol>
                <a:gridCol w="2859772">
                  <a:extLst>
                    <a:ext uri="{9D8B030D-6E8A-4147-A177-3AD203B41FA5}">
                      <a16:colId xmlns:a16="http://schemas.microsoft.com/office/drawing/2014/main" val="1045632082"/>
                    </a:ext>
                  </a:extLst>
                </a:gridCol>
                <a:gridCol w="4524414">
                  <a:extLst>
                    <a:ext uri="{9D8B030D-6E8A-4147-A177-3AD203B41FA5}">
                      <a16:colId xmlns:a16="http://schemas.microsoft.com/office/drawing/2014/main" val="3878907391"/>
                    </a:ext>
                  </a:extLst>
                </a:gridCol>
              </a:tblGrid>
              <a:tr h="51022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№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Күнү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effectLst/>
                        </a:rPr>
                        <a:t>Жооптуу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Кызматы</a:t>
                      </a:r>
                      <a:r>
                        <a:rPr lang="ru-RU" sz="1600" b="1" baseline="0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extLst>
                  <a:ext uri="{0D108BD9-81ED-4DB2-BD59-A6C34878D82A}">
                    <a16:rowId xmlns:a16="http://schemas.microsoft.com/office/drawing/2014/main" val="3313939766"/>
                  </a:ext>
                </a:extLst>
              </a:tr>
              <a:tr h="63614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1-класс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2-класс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Субанбекова</a:t>
                      </a:r>
                      <a:r>
                        <a:rPr lang="ru-RU" sz="1600" b="1" dirty="0" smtClean="0">
                          <a:effectLst/>
                        </a:rPr>
                        <a:t> А.К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ОТИ </a:t>
                      </a:r>
                      <a:r>
                        <a:rPr lang="ru-RU" sz="1600" b="1" dirty="0" err="1" smtClean="0">
                          <a:effectLst/>
                        </a:rPr>
                        <a:t>боюнча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err="1" smtClean="0">
                          <a:effectLst/>
                        </a:rPr>
                        <a:t>директордун</a:t>
                      </a:r>
                      <a:r>
                        <a:rPr lang="ru-RU" sz="1600" b="1" dirty="0" smtClean="0">
                          <a:effectLst/>
                        </a:rPr>
                        <a:t> орун </a:t>
                      </a:r>
                      <a:r>
                        <a:rPr lang="ru-RU" sz="1600" b="1" dirty="0" err="1" smtClean="0">
                          <a:effectLst/>
                        </a:rPr>
                        <a:t>басары</a:t>
                      </a:r>
                      <a:r>
                        <a:rPr lang="ru-RU" sz="1600" b="1" dirty="0" smtClean="0">
                          <a:effectLst/>
                        </a:rPr>
                        <a:t> (</a:t>
                      </a:r>
                      <a:r>
                        <a:rPr lang="ru-RU" sz="1600" b="1" dirty="0" err="1" smtClean="0">
                          <a:effectLst/>
                        </a:rPr>
                        <a:t>башталгыч</a:t>
                      </a:r>
                      <a:r>
                        <a:rPr lang="ru-RU" sz="1600" b="1" dirty="0" smtClean="0">
                          <a:effectLst/>
                        </a:rPr>
                        <a:t> класс)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extLst>
                  <a:ext uri="{0D108BD9-81ED-4DB2-BD59-A6C34878D82A}">
                    <a16:rowId xmlns:a16="http://schemas.microsoft.com/office/drawing/2014/main" val="2779340691"/>
                  </a:ext>
                </a:extLst>
              </a:tr>
              <a:tr h="7366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effectLst/>
                        </a:rPr>
                        <a:t>2.</a:t>
                      </a:r>
                      <a:r>
                        <a:rPr lang="ru-RU" sz="1600" b="1" baseline="0" dirty="0" smtClean="0">
                          <a:effectLst/>
                        </a:rPr>
                        <a:t> 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         3-класс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Бакашева</a:t>
                      </a:r>
                      <a:r>
                        <a:rPr lang="ru-RU" sz="1600" b="1" baseline="0" dirty="0" smtClean="0">
                          <a:effectLst/>
                        </a:rPr>
                        <a:t> С.Д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Мектеп</a:t>
                      </a:r>
                      <a:r>
                        <a:rPr lang="ru-RU" sz="1600" b="1" dirty="0" smtClean="0">
                          <a:effectLst/>
                        </a:rPr>
                        <a:t> психологу</a:t>
                      </a:r>
                      <a:r>
                        <a:rPr lang="ru-RU" sz="1600" b="1" baseline="0" dirty="0" smtClean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extLst>
                  <a:ext uri="{0D108BD9-81ED-4DB2-BD59-A6C34878D82A}">
                    <a16:rowId xmlns:a16="http://schemas.microsoft.com/office/drawing/2014/main" val="1940834997"/>
                  </a:ext>
                </a:extLst>
              </a:tr>
              <a:tr h="48701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effectLst/>
                        </a:rPr>
                        <a:t>3.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4-класс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Бапыгулова</a:t>
                      </a:r>
                      <a:r>
                        <a:rPr lang="ru-RU" sz="1600" b="1" dirty="0" smtClean="0">
                          <a:effectLst/>
                        </a:rPr>
                        <a:t> С.А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Соцпедагог</a:t>
                      </a:r>
                      <a:r>
                        <a:rPr lang="ru-RU" sz="1600" b="1" baseline="0" dirty="0" smtClean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extLst>
                  <a:ext uri="{0D108BD9-81ED-4DB2-BD59-A6C34878D82A}">
                    <a16:rowId xmlns:a16="http://schemas.microsoft.com/office/drawing/2014/main" val="900931080"/>
                  </a:ext>
                </a:extLst>
              </a:tr>
              <a:tr h="98054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effectLst/>
                        </a:rPr>
                        <a:t>4</a:t>
                      </a: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</a:rPr>
                        <a:t>.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5,6-класс</a:t>
                      </a:r>
                      <a:r>
                        <a:rPr lang="ru-RU" sz="2000" b="1" baseline="0" dirty="0" smtClean="0">
                          <a:effectLst/>
                        </a:rPr>
                        <a:t>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Джаныбек к Н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ОТИ </a:t>
                      </a:r>
                      <a:r>
                        <a:rPr lang="ru-RU" sz="1600" b="1" dirty="0" err="1" smtClean="0">
                          <a:effectLst/>
                        </a:rPr>
                        <a:t>боюнча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err="1" smtClean="0">
                          <a:effectLst/>
                        </a:rPr>
                        <a:t>директордун</a:t>
                      </a:r>
                      <a:r>
                        <a:rPr lang="ru-RU" sz="1600" b="1" dirty="0" smtClean="0">
                          <a:effectLst/>
                        </a:rPr>
                        <a:t> орун </a:t>
                      </a:r>
                      <a:r>
                        <a:rPr lang="ru-RU" sz="1600" b="1" dirty="0" err="1" smtClean="0">
                          <a:effectLst/>
                        </a:rPr>
                        <a:t>басары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extLst>
                  <a:ext uri="{0D108BD9-81ED-4DB2-BD59-A6C34878D82A}">
                    <a16:rowId xmlns:a16="http://schemas.microsoft.com/office/drawing/2014/main" val="3834473478"/>
                  </a:ext>
                </a:extLst>
              </a:tr>
              <a:tr h="5089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effectLst/>
                        </a:rPr>
                        <a:t>5.</a:t>
                      </a: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7,8-класс</a:t>
                      </a:r>
                      <a:r>
                        <a:rPr lang="ru-RU" sz="2000" b="1" baseline="0" dirty="0" smtClean="0">
                          <a:effectLst/>
                        </a:rPr>
                        <a:t>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Исмайылова</a:t>
                      </a:r>
                      <a:r>
                        <a:rPr lang="ru-RU" sz="1600" b="1" dirty="0" smtClean="0">
                          <a:effectLst/>
                        </a:rPr>
                        <a:t> Ж.М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Метокалык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err="1" smtClean="0">
                          <a:effectLst/>
                        </a:rPr>
                        <a:t>иштер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err="1" smtClean="0">
                          <a:effectLst/>
                        </a:rPr>
                        <a:t>боюнча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err="1" smtClean="0">
                          <a:effectLst/>
                        </a:rPr>
                        <a:t>директордун</a:t>
                      </a:r>
                      <a:r>
                        <a:rPr lang="ru-RU" sz="1600" b="1" dirty="0" smtClean="0">
                          <a:effectLst/>
                        </a:rPr>
                        <a:t> орун </a:t>
                      </a:r>
                      <a:r>
                        <a:rPr lang="ru-RU" sz="1600" b="1" dirty="0" err="1" smtClean="0">
                          <a:effectLst/>
                        </a:rPr>
                        <a:t>басары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extLst>
                  <a:ext uri="{0D108BD9-81ED-4DB2-BD59-A6C34878D82A}">
                    <a16:rowId xmlns:a16="http://schemas.microsoft.com/office/drawing/2014/main" val="392634735"/>
                  </a:ext>
                </a:extLst>
              </a:tr>
              <a:tr h="51022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effectLst/>
                        </a:rPr>
                        <a:t>6.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9,10,11-класс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Орозонова</a:t>
                      </a:r>
                      <a:r>
                        <a:rPr lang="ru-RU" sz="1600" b="1" dirty="0" smtClean="0">
                          <a:effectLst/>
                        </a:rPr>
                        <a:t> К.А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ОТИ </a:t>
                      </a:r>
                      <a:r>
                        <a:rPr lang="ru-RU" sz="1600" b="1" dirty="0" err="1" smtClean="0">
                          <a:effectLst/>
                        </a:rPr>
                        <a:t>боюнча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err="1" smtClean="0">
                          <a:effectLst/>
                        </a:rPr>
                        <a:t>директордун</a:t>
                      </a:r>
                      <a:r>
                        <a:rPr lang="ru-RU" sz="1600" b="1" dirty="0" smtClean="0">
                          <a:effectLst/>
                        </a:rPr>
                        <a:t> орун </a:t>
                      </a:r>
                      <a:r>
                        <a:rPr lang="ru-RU" sz="1600" b="1" dirty="0" err="1" smtClean="0">
                          <a:effectLst/>
                        </a:rPr>
                        <a:t>басары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extLst>
                  <a:ext uri="{0D108BD9-81ED-4DB2-BD59-A6C34878D82A}">
                    <a16:rowId xmlns:a16="http://schemas.microsoft.com/office/drawing/2014/main" val="1571755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2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031" y="742951"/>
            <a:ext cx="9286993" cy="125677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/>
              <a:t>2020-2021 </a:t>
            </a:r>
            <a:r>
              <a:rPr lang="ru-RU" sz="2400" b="1" dirty="0" err="1"/>
              <a:t>окуу</a:t>
            </a:r>
            <a:r>
              <a:rPr lang="ru-RU" sz="2400" b="1" dirty="0"/>
              <a:t> </a:t>
            </a:r>
            <a:r>
              <a:rPr lang="ru-RU" sz="2400" b="1" dirty="0" err="1"/>
              <a:t>жылындагы</a:t>
            </a:r>
            <a:r>
              <a:rPr lang="ru-RU" sz="2400" b="1" dirty="0"/>
              <a:t>  №96 </a:t>
            </a:r>
            <a:r>
              <a:rPr lang="ru-RU" sz="2400" b="1" dirty="0" err="1"/>
              <a:t>жалпы</a:t>
            </a:r>
            <a:r>
              <a:rPr lang="ru-RU" sz="2400" b="1" dirty="0"/>
              <a:t> </a:t>
            </a:r>
            <a:r>
              <a:rPr lang="ru-RU" sz="2400" b="1" dirty="0" err="1"/>
              <a:t>орто</a:t>
            </a:r>
            <a:r>
              <a:rPr lang="ru-RU" sz="2400" b="1" dirty="0"/>
              <a:t> </a:t>
            </a:r>
            <a:r>
              <a:rPr lang="ru-RU" sz="2400" b="1" dirty="0" err="1"/>
              <a:t>билим</a:t>
            </a:r>
            <a:r>
              <a:rPr lang="ru-RU" sz="2400" b="1" dirty="0"/>
              <a:t> </a:t>
            </a:r>
            <a:r>
              <a:rPr lang="ru-RU" sz="2400" b="1" dirty="0" err="1"/>
              <a:t>берүү</a:t>
            </a:r>
            <a:r>
              <a:rPr lang="ru-RU" sz="2400" b="1" dirty="0"/>
              <a:t> </a:t>
            </a:r>
            <a:r>
              <a:rPr lang="ru-RU" sz="2400" b="1" dirty="0" err="1"/>
              <a:t>мектебинин</a:t>
            </a:r>
            <a:r>
              <a:rPr lang="ru-RU" sz="2400" b="1" dirty="0"/>
              <a:t> </a:t>
            </a:r>
            <a:r>
              <a:rPr lang="ru-RU" sz="2400" b="1" dirty="0" err="1"/>
              <a:t>мугалимдеринин</a:t>
            </a:r>
            <a:r>
              <a:rPr lang="ru-RU" sz="2400" b="1" dirty="0"/>
              <a:t> </a:t>
            </a:r>
            <a:r>
              <a:rPr lang="ru-RU" sz="2400" b="1" dirty="0" err="1"/>
              <a:t>аралыкта</a:t>
            </a:r>
            <a:r>
              <a:rPr lang="ru-RU" sz="2400" b="1" dirty="0"/>
              <a:t> </a:t>
            </a:r>
            <a:r>
              <a:rPr lang="ru-RU" sz="2400" b="1" dirty="0" err="1"/>
              <a:t>окутуудагы</a:t>
            </a:r>
            <a:r>
              <a:rPr lang="ru-RU" sz="2400" b="1" dirty="0"/>
              <a:t> </a:t>
            </a:r>
            <a:r>
              <a:rPr lang="ru-RU" sz="2400" b="1" dirty="0" err="1"/>
              <a:t>иштөө</a:t>
            </a:r>
            <a:r>
              <a:rPr lang="ru-RU" sz="2400" b="1" dirty="0"/>
              <a:t> </a:t>
            </a:r>
            <a:r>
              <a:rPr lang="ru-RU" sz="2400" b="1" dirty="0" err="1"/>
              <a:t>графиги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841794"/>
              </p:ext>
            </p:extLst>
          </p:nvPr>
        </p:nvGraphicFramePr>
        <p:xfrm>
          <a:off x="971550" y="1771650"/>
          <a:ext cx="10244138" cy="4457699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548953">
                  <a:extLst>
                    <a:ext uri="{9D8B030D-6E8A-4147-A177-3AD203B41FA5}">
                      <a16:colId xmlns:a16="http://schemas.microsoft.com/office/drawing/2014/main" val="415635016"/>
                    </a:ext>
                  </a:extLst>
                </a:gridCol>
                <a:gridCol w="1554432">
                  <a:extLst>
                    <a:ext uri="{9D8B030D-6E8A-4147-A177-3AD203B41FA5}">
                      <a16:colId xmlns:a16="http://schemas.microsoft.com/office/drawing/2014/main" val="2053365981"/>
                    </a:ext>
                  </a:extLst>
                </a:gridCol>
                <a:gridCol w="4578894">
                  <a:extLst>
                    <a:ext uri="{9D8B030D-6E8A-4147-A177-3AD203B41FA5}">
                      <a16:colId xmlns:a16="http://schemas.microsoft.com/office/drawing/2014/main" val="1045632082"/>
                    </a:ext>
                  </a:extLst>
                </a:gridCol>
                <a:gridCol w="2561859">
                  <a:extLst>
                    <a:ext uri="{9D8B030D-6E8A-4147-A177-3AD203B41FA5}">
                      <a16:colId xmlns:a16="http://schemas.microsoft.com/office/drawing/2014/main" val="3878907391"/>
                    </a:ext>
                  </a:extLst>
                </a:gridCol>
              </a:tblGrid>
              <a:tr h="39856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Күнү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Иштин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мазмуну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Жооптуу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extLst>
                  <a:ext uri="{0D108BD9-81ED-4DB2-BD59-A6C34878D82A}">
                    <a16:rowId xmlns:a16="http://schemas.microsoft.com/office/drawing/2014/main" val="3313939766"/>
                  </a:ext>
                </a:extLst>
              </a:tr>
              <a:tr h="101121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1-күнү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Отчёт </a:t>
                      </a:r>
                      <a:r>
                        <a:rPr lang="ru-RU" sz="1600" b="1" dirty="0" err="1">
                          <a:effectLst/>
                        </a:rPr>
                        <a:t>тапшыруу</a:t>
                      </a:r>
                      <a:r>
                        <a:rPr lang="ru-RU" sz="1600" b="1" dirty="0">
                          <a:effectLst/>
                        </a:rPr>
                        <a:t>, онлайн </a:t>
                      </a:r>
                      <a:r>
                        <a:rPr lang="ru-RU" sz="1600" b="1" dirty="0" err="1">
                          <a:effectLst/>
                        </a:rPr>
                        <a:t>сабактын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күндөлүк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планын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текшертүү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Исмаилова</a:t>
                      </a:r>
                      <a:r>
                        <a:rPr lang="ru-RU" sz="1600" b="1" dirty="0">
                          <a:effectLst/>
                        </a:rPr>
                        <a:t> Ж.М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Тиешелүү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кураторлор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extLst>
                  <a:ext uri="{0D108BD9-81ED-4DB2-BD59-A6C34878D82A}">
                    <a16:rowId xmlns:a16="http://schemas.microsoft.com/office/drawing/2014/main" val="2779340691"/>
                  </a:ext>
                </a:extLst>
              </a:tr>
              <a:tr h="83431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2-күнү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Окуучулардын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 smtClean="0">
                          <a:effectLst/>
                        </a:rPr>
                        <a:t>сабакка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катышуусу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боюнча</a:t>
                      </a:r>
                      <a:r>
                        <a:rPr lang="ru-RU" sz="1600" b="1" dirty="0">
                          <a:effectLst/>
                        </a:rPr>
                        <a:t> отчёт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Иманалиева А.Т.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Жумалиева А.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Бапыгулова С.А.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extLst>
                  <a:ext uri="{0D108BD9-81ED-4DB2-BD59-A6C34878D82A}">
                    <a16:rowId xmlns:a16="http://schemas.microsoft.com/office/drawing/2014/main" val="1940834997"/>
                  </a:ext>
                </a:extLst>
              </a:tr>
              <a:tr h="55155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3-күнү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Чогулуш</a:t>
                      </a:r>
                      <a:r>
                        <a:rPr lang="ru-RU" sz="1600" b="1" dirty="0">
                          <a:effectLst/>
                        </a:rPr>
                        <a:t> 12:00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Кабинет </a:t>
                      </a:r>
                      <a:r>
                        <a:rPr lang="ru-RU" sz="1600" b="1" dirty="0" err="1">
                          <a:effectLst/>
                        </a:rPr>
                        <a:t>менен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иштөө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Иманалиева</a:t>
                      </a:r>
                      <a:r>
                        <a:rPr lang="ru-RU" sz="1600" b="1" dirty="0">
                          <a:effectLst/>
                        </a:rPr>
                        <a:t> А.Т.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Жумалиева</a:t>
                      </a:r>
                      <a:r>
                        <a:rPr lang="ru-RU" sz="1600" b="1" dirty="0">
                          <a:effectLst/>
                        </a:rPr>
                        <a:t> А.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extLst>
                  <a:ext uri="{0D108BD9-81ED-4DB2-BD59-A6C34878D82A}">
                    <a16:rowId xmlns:a16="http://schemas.microsoft.com/office/drawing/2014/main" val="900931080"/>
                  </a:ext>
                </a:extLst>
              </a:tr>
              <a:tr h="111049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4-күнү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Метод </a:t>
                      </a:r>
                      <a:r>
                        <a:rPr lang="ru-RU" sz="1600" b="1" dirty="0" err="1">
                          <a:effectLst/>
                        </a:rPr>
                        <a:t>жумуштар</a:t>
                      </a:r>
                      <a:r>
                        <a:rPr lang="ru-RU" sz="1600" b="1" dirty="0">
                          <a:effectLst/>
                        </a:rPr>
                        <a:t>, журнал </a:t>
                      </a:r>
                      <a:r>
                        <a:rPr lang="ru-RU" sz="1600" b="1" dirty="0" err="1">
                          <a:effectLst/>
                        </a:rPr>
                        <a:t>менен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иштөө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Орозонова</a:t>
                      </a:r>
                      <a:r>
                        <a:rPr lang="ru-RU" sz="1600" b="1" dirty="0">
                          <a:effectLst/>
                        </a:rPr>
                        <a:t> К.А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Джаныбек </a:t>
                      </a:r>
                      <a:r>
                        <a:rPr lang="ru-RU" sz="1600" b="1" dirty="0" err="1">
                          <a:effectLst/>
                        </a:rPr>
                        <a:t>к.Н</a:t>
                      </a:r>
                      <a:endParaRPr lang="ru-RU" sz="1600" b="1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Исмаилова</a:t>
                      </a:r>
                      <a:r>
                        <a:rPr lang="ru-RU" sz="1600" b="1" dirty="0">
                          <a:effectLst/>
                        </a:rPr>
                        <a:t> Ж.М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Субанбекова</a:t>
                      </a:r>
                      <a:r>
                        <a:rPr lang="ru-RU" sz="1600" b="1" dirty="0">
                          <a:effectLst/>
                        </a:rPr>
                        <a:t> А.К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extLst>
                  <a:ext uri="{0D108BD9-81ED-4DB2-BD59-A6C34878D82A}">
                    <a16:rowId xmlns:a16="http://schemas.microsoft.com/office/drawing/2014/main" val="3834473478"/>
                  </a:ext>
                </a:extLst>
              </a:tr>
              <a:tr h="55155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5-күнү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Келбеген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окуучулардын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ата-энелери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менен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иштөө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Класс </a:t>
                      </a:r>
                      <a:r>
                        <a:rPr lang="ru-RU" sz="1600" b="1" dirty="0" err="1">
                          <a:effectLst/>
                        </a:rPr>
                        <a:t>жетекчилер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/>
                </a:tc>
                <a:extLst>
                  <a:ext uri="{0D108BD9-81ED-4DB2-BD59-A6C34878D82A}">
                    <a16:rowId xmlns:a16="http://schemas.microsoft.com/office/drawing/2014/main" val="392634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3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y-KG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Аралыктан </a:t>
            </a:r>
            <a:r>
              <a:rPr lang="ky-KG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окутуунун үч </a:t>
            </a:r>
            <a:r>
              <a:rPr lang="ky-KG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варианты: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tx2"/>
                </a:solidFill>
              </a:rPr>
              <a:t>Минималдуу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Мугалим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тапшырма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жиберет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окуучулар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ѳз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алдынча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иштешет</a:t>
            </a:r>
            <a:r>
              <a:rPr lang="ru-RU" dirty="0" smtClean="0">
                <a:solidFill>
                  <a:srgbClr val="0070C0"/>
                </a:solidFill>
              </a:rPr>
              <a:t> . </a:t>
            </a:r>
            <a:r>
              <a:rPr lang="ru-RU" dirty="0" err="1" smtClean="0">
                <a:solidFill>
                  <a:srgbClr val="0070C0"/>
                </a:solidFill>
              </a:rPr>
              <a:t>Тапшырма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текшерүүдө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мессенджерди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колдонууга</a:t>
            </a:r>
            <a:r>
              <a:rPr lang="ru-RU" dirty="0" smtClean="0">
                <a:solidFill>
                  <a:srgbClr val="0070C0"/>
                </a:solidFill>
              </a:rPr>
              <a:t> болот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00B050"/>
                </a:solidFill>
              </a:rPr>
              <a:t>Орто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00B050"/>
                </a:solidFill>
              </a:rPr>
              <a:t>Мугалим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билим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берү</a:t>
            </a:r>
            <a:r>
              <a:rPr lang="ru-RU" dirty="0" err="1">
                <a:solidFill>
                  <a:srgbClr val="00B050"/>
                </a:solidFill>
              </a:rPr>
              <a:t>ү</a:t>
            </a:r>
            <a:r>
              <a:rPr lang="ru-RU" dirty="0" smtClean="0">
                <a:solidFill>
                  <a:srgbClr val="00B050"/>
                </a:solidFill>
              </a:rPr>
              <a:t>  </a:t>
            </a:r>
            <a:r>
              <a:rPr lang="ru-RU" dirty="0" err="1" smtClean="0">
                <a:solidFill>
                  <a:srgbClr val="00B050"/>
                </a:solidFill>
              </a:rPr>
              <a:t>платформалардын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негизинде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сабак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учурундагы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тапшырманы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дароо</a:t>
            </a:r>
            <a:r>
              <a:rPr lang="ru-RU" dirty="0" smtClean="0">
                <a:solidFill>
                  <a:srgbClr val="00B050"/>
                </a:solidFill>
              </a:rPr>
              <a:t> эле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Telegram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/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dirty="0" err="1" smtClean="0"/>
              <a:t>MEET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аркылуу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текшерет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</a:rPr>
              <a:t>Оптималдуу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Мугалим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ар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бир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класс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менен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онлайн-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курстарды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түз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ү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.Ар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кандай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платформалар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менен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материалдарды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аралаш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ѳт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ѳ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т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 Онлайн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сабакта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ар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түрдүү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жекече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кабинеттерди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түзѳт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Группаларга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с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абактарды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ѳтүүдѳ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проектилерди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түзүш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ѳ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т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жана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оюндарды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колдонушат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ж.б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3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967</TotalTime>
  <Words>529</Words>
  <Application>Microsoft Office PowerPoint</Application>
  <PresentationFormat>Широкоэкранный</PresentationFormat>
  <Paragraphs>229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Book Antiqua</vt:lpstr>
      <vt:lpstr>Brush Script MT</vt:lpstr>
      <vt:lpstr>Calibri</vt:lpstr>
      <vt:lpstr>Calibri Light</vt:lpstr>
      <vt:lpstr>Rage Italic</vt:lpstr>
      <vt:lpstr>Times New Roman</vt:lpstr>
      <vt:lpstr>Wingdings</vt:lpstr>
      <vt:lpstr>Кнопка</vt:lpstr>
      <vt:lpstr>Презентация PowerPoint</vt:lpstr>
      <vt:lpstr>  Аралыктан окутууда негизги 5 эреже : </vt:lpstr>
      <vt:lpstr> </vt:lpstr>
      <vt:lpstr>УЮШТУРУУ   </vt:lpstr>
      <vt:lpstr>Презентация PowerPoint</vt:lpstr>
      <vt:lpstr>Презентация PowerPoint</vt:lpstr>
      <vt:lpstr>2020-2021 окуу жылындагы  №96 жалпы орто билим берүү мектебинин администрациясы тарабынан  аралыкта окутууну кѳзѳмѳлдѳѳгѳ бѳлүнгѳн кураторлору: </vt:lpstr>
      <vt:lpstr>2020-2021 окуу жылындагы  №96 жалпы орто билим берүү мектебинин мугалимдеринин аралыкта окутуудагы иштөө графиги </vt:lpstr>
      <vt:lpstr>Аралыктан окутуунун үч варианты:</vt:lpstr>
      <vt:lpstr>КѲЗѲМѲЛ</vt:lpstr>
      <vt:lpstr>АР ЖУМА САЙЫН ѲТҮЛГѲН САБАКТАР БОЮНЧА ОТЧЕТ АЛУУ </vt:lpstr>
      <vt:lpstr>АР ЖУМА САЙЫН ѲТҮЛГѲН САБАКТАР БОЮНЧА ОТЧЕТ АЛУУ </vt:lpstr>
      <vt:lpstr>Презентация PowerPoint</vt:lpstr>
      <vt:lpstr>Окуучулардын аралыкта окутууда  позитивдик факторлору(плюстары):</vt:lpstr>
      <vt:lpstr>Окуучулардын аралыкта окутууда  негативдик факторлору(минустары ): </vt:lpstr>
      <vt:lpstr>Аралыкта окутууда старттык жана чейректик билим кесилиштеринин салыштуруу  мониторинги  </vt:lpstr>
      <vt:lpstr>Кыргыз тили </vt:lpstr>
      <vt:lpstr>Математика </vt:lpstr>
      <vt:lpstr>Орус тили </vt:lpstr>
      <vt:lpstr>Англис тили</vt:lpstr>
      <vt:lpstr>География  </vt:lpstr>
      <vt:lpstr>Химия </vt:lpstr>
      <vt:lpstr>Физика </vt:lpstr>
      <vt:lpstr>Башталгыч класс </vt:lpstr>
      <vt:lpstr>Презентация PowerPoint</vt:lpstr>
      <vt:lpstr>Мектептин сайты :https://96.edubishkek.kg/</vt:lpstr>
      <vt:lpstr>Facebook да Ак –ордо мектеп баракча </vt:lpstr>
      <vt:lpstr>  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Бишкек шаарындагы  № 96 орто мектебинин стратегиялык өнгүү программасы</dc:title>
  <dc:creator>Пользователь Windows</dc:creator>
  <cp:lastModifiedBy>Пользователь</cp:lastModifiedBy>
  <cp:revision>89</cp:revision>
  <cp:lastPrinted>2020-11-03T15:26:26Z</cp:lastPrinted>
  <dcterms:created xsi:type="dcterms:W3CDTF">2018-11-21T04:16:51Z</dcterms:created>
  <dcterms:modified xsi:type="dcterms:W3CDTF">2020-11-04T03:19:39Z</dcterms:modified>
</cp:coreProperties>
</file>